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317" r:id="rId3"/>
    <p:sldId id="273" r:id="rId4"/>
    <p:sldId id="274" r:id="rId5"/>
    <p:sldId id="257" r:id="rId6"/>
    <p:sldId id="303" r:id="rId7"/>
    <p:sldId id="286" r:id="rId8"/>
    <p:sldId id="309" r:id="rId9"/>
    <p:sldId id="310" r:id="rId10"/>
    <p:sldId id="311" r:id="rId11"/>
    <p:sldId id="294" r:id="rId12"/>
    <p:sldId id="297" r:id="rId13"/>
    <p:sldId id="298" r:id="rId14"/>
    <p:sldId id="326" r:id="rId15"/>
    <p:sldId id="325" r:id="rId16"/>
    <p:sldId id="259" r:id="rId17"/>
    <p:sldId id="304" r:id="rId18"/>
    <p:sldId id="263" r:id="rId19"/>
    <p:sldId id="264" r:id="rId20"/>
    <p:sldId id="261" r:id="rId21"/>
    <p:sldId id="327" r:id="rId22"/>
    <p:sldId id="328" r:id="rId23"/>
    <p:sldId id="329" r:id="rId24"/>
    <p:sldId id="330" r:id="rId25"/>
    <p:sldId id="331" r:id="rId26"/>
    <p:sldId id="335" r:id="rId27"/>
    <p:sldId id="305" r:id="rId28"/>
    <p:sldId id="318" r:id="rId29"/>
    <p:sldId id="322" r:id="rId30"/>
    <p:sldId id="319" r:id="rId31"/>
    <p:sldId id="332" r:id="rId32"/>
    <p:sldId id="336" r:id="rId33"/>
    <p:sldId id="333" r:id="rId34"/>
    <p:sldId id="334" r:id="rId35"/>
    <p:sldId id="320" r:id="rId36"/>
    <p:sldId id="337"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643" autoAdjust="0"/>
    <p:restoredTop sz="85526" autoAdjust="0"/>
  </p:normalViewPr>
  <p:slideViewPr>
    <p:cSldViewPr>
      <p:cViewPr varScale="1">
        <p:scale>
          <a:sx n="99" d="100"/>
          <a:sy n="99" d="100"/>
        </p:scale>
        <p:origin x="1566"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p:scale>
          <a:sx n="120" d="100"/>
          <a:sy n="120" d="100"/>
        </p:scale>
        <p:origin x="-5034" y="-234"/>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ran.keys\Dropbox\SAUSD\MAP\20141028_MAP%20results\MAP_ReplicatedGraphs_20141031.xlsx" TargetMode="External"/><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chartUserShapes" Target="../drawings/drawing2.xml"/><Relationship Id="rId4" Type="http://schemas.openxmlformats.org/officeDocument/2006/relationships/oleObject" Target="file:///C:\Users\tran.keys\Dropbox\SAUSD\MAP\20141028_MAP%20results\MAP_ReplicatedGraphs_2014103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95235002841231E-2"/>
          <c:y val="0.15735956792929753"/>
          <c:w val="0.90724084747138611"/>
          <c:h val="0.73533754008231611"/>
        </c:manualLayout>
      </c:layout>
      <c:stockChart>
        <c:ser>
          <c:idx val="0"/>
          <c:order val="0"/>
          <c:tx>
            <c:strRef>
              <c:f>Low!$A$8</c:f>
              <c:strCache>
                <c:ptCount val="1"/>
                <c:pt idx="0">
                  <c:v>High</c:v>
                </c:pt>
              </c:strCache>
            </c:strRef>
          </c:tx>
          <c:spPr>
            <a:ln w="28575">
              <a:noFill/>
            </a:ln>
          </c:spPr>
          <c:marker>
            <c:symbol val="dash"/>
            <c:size val="7"/>
            <c:spPr>
              <a:solidFill>
                <a:schemeClr val="tx1"/>
              </a:solidFill>
              <a:ln cap="sq">
                <a:solidFill>
                  <a:sysClr val="windowText" lastClr="000000"/>
                </a:solidFill>
              </a:ln>
            </c:spPr>
          </c:marker>
          <c:cat>
            <c:strRef>
              <c:f>Low!$B$7:$U$7</c:f>
              <c:strCache>
                <c:ptCount val="20"/>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pt idx="19">
                  <c:v>Q20</c:v>
                </c:pt>
              </c:strCache>
            </c:strRef>
          </c:cat>
          <c:val>
            <c:numRef>
              <c:f>Low!$B$8:$U$8</c:f>
              <c:numCache>
                <c:formatCode>General</c:formatCode>
                <c:ptCount val="20"/>
                <c:pt idx="0">
                  <c:v>218</c:v>
                </c:pt>
                <c:pt idx="1">
                  <c:v>200</c:v>
                </c:pt>
                <c:pt idx="2">
                  <c:v>186</c:v>
                </c:pt>
                <c:pt idx="3">
                  <c:v>192</c:v>
                </c:pt>
                <c:pt idx="4">
                  <c:v>185</c:v>
                </c:pt>
                <c:pt idx="5">
                  <c:v>188</c:v>
                </c:pt>
                <c:pt idx="6">
                  <c:v>186</c:v>
                </c:pt>
                <c:pt idx="7">
                  <c:v>187</c:v>
                </c:pt>
                <c:pt idx="8">
                  <c:v>185</c:v>
                </c:pt>
                <c:pt idx="9">
                  <c:v>183</c:v>
                </c:pt>
                <c:pt idx="10">
                  <c:v>181</c:v>
                </c:pt>
                <c:pt idx="11">
                  <c:v>183</c:v>
                </c:pt>
                <c:pt idx="12">
                  <c:v>181</c:v>
                </c:pt>
                <c:pt idx="13">
                  <c:v>182</c:v>
                </c:pt>
                <c:pt idx="14">
                  <c:v>182</c:v>
                </c:pt>
                <c:pt idx="15">
                  <c:v>181</c:v>
                </c:pt>
                <c:pt idx="16">
                  <c:v>179</c:v>
                </c:pt>
                <c:pt idx="17">
                  <c:v>178</c:v>
                </c:pt>
                <c:pt idx="18">
                  <c:v>177</c:v>
                </c:pt>
                <c:pt idx="19">
                  <c:v>178</c:v>
                </c:pt>
              </c:numCache>
            </c:numRef>
          </c:val>
          <c:smooth val="0"/>
        </c:ser>
        <c:ser>
          <c:idx val="1"/>
          <c:order val="1"/>
          <c:tx>
            <c:strRef>
              <c:f>Low!$A$9</c:f>
              <c:strCache>
                <c:ptCount val="1"/>
                <c:pt idx="0">
                  <c:v>Low</c:v>
                </c:pt>
              </c:strCache>
            </c:strRef>
          </c:tx>
          <c:spPr>
            <a:ln w="28575">
              <a:noFill/>
            </a:ln>
          </c:spPr>
          <c:marker>
            <c:symbol val="none"/>
          </c:marker>
          <c:dPt>
            <c:idx val="0"/>
            <c:marker>
              <c:symbol val="picture"/>
              <c:spPr>
                <a:blipFill>
                  <a:blip xmlns:r="http://schemas.openxmlformats.org/officeDocument/2006/relationships" r:embed="rId1"/>
                  <a:stretch>
                    <a:fillRect l="-50000" t="-50000" r="-50000" b="-50000"/>
                  </a:stretch>
                </a:blipFill>
                <a:ln>
                  <a:noFill/>
                </a:ln>
              </c:spPr>
            </c:marker>
            <c:bubble3D val="0"/>
          </c:dPt>
          <c:dPt>
            <c:idx val="1"/>
            <c:marker>
              <c:symbol val="picture"/>
              <c:spPr>
                <a:blipFill>
                  <a:blip xmlns:r="http://schemas.openxmlformats.org/officeDocument/2006/relationships" r:embed="rId1"/>
                  <a:stretch>
                    <a:fillRect l="-50000" t="-50000" r="-50000" b="-50000"/>
                  </a:stretch>
                </a:blipFill>
                <a:ln>
                  <a:noFill/>
                </a:ln>
              </c:spPr>
            </c:marker>
            <c:bubble3D val="0"/>
          </c:dPt>
          <c:dPt>
            <c:idx val="2"/>
            <c:marker>
              <c:symbol val="picture"/>
              <c:spPr>
                <a:blipFill>
                  <a:blip xmlns:r="http://schemas.openxmlformats.org/officeDocument/2006/relationships" r:embed="rId2"/>
                  <a:stretch>
                    <a:fillRect l="-50000" t="-50000" r="-50000" b="-50000"/>
                  </a:stretch>
                </a:blipFill>
                <a:ln>
                  <a:noFill/>
                </a:ln>
              </c:spPr>
            </c:marker>
            <c:bubble3D val="0"/>
          </c:dPt>
          <c:dPt>
            <c:idx val="3"/>
            <c:marker>
              <c:symbol val="picture"/>
              <c:spPr>
                <a:blipFill>
                  <a:blip xmlns:r="http://schemas.openxmlformats.org/officeDocument/2006/relationships" r:embed="rId1"/>
                  <a:stretch>
                    <a:fillRect l="-50000" t="-50000" r="-50000" b="-50000"/>
                  </a:stretch>
                </a:blipFill>
                <a:ln>
                  <a:noFill/>
                </a:ln>
              </c:spPr>
            </c:marker>
            <c:bubble3D val="0"/>
          </c:dPt>
          <c:dPt>
            <c:idx val="4"/>
            <c:marker>
              <c:symbol val="picture"/>
              <c:spPr>
                <a:blipFill>
                  <a:blip xmlns:r="http://schemas.openxmlformats.org/officeDocument/2006/relationships" r:embed="rId2"/>
                  <a:stretch>
                    <a:fillRect l="-50000" t="-50000" r="-50000" b="-50000"/>
                  </a:stretch>
                </a:blipFill>
                <a:ln>
                  <a:noFill/>
                </a:ln>
              </c:spPr>
            </c:marker>
            <c:bubble3D val="0"/>
          </c:dPt>
          <c:dPt>
            <c:idx val="5"/>
            <c:marker>
              <c:symbol val="picture"/>
              <c:spPr>
                <a:blipFill>
                  <a:blip xmlns:r="http://schemas.openxmlformats.org/officeDocument/2006/relationships" r:embed="rId1"/>
                  <a:stretch>
                    <a:fillRect l="-50000" t="-50000" r="-50000" b="-50000"/>
                  </a:stretch>
                </a:blipFill>
                <a:ln>
                  <a:noFill/>
                </a:ln>
              </c:spPr>
            </c:marker>
            <c:bubble3D val="0"/>
          </c:dPt>
          <c:dPt>
            <c:idx val="6"/>
            <c:marker>
              <c:symbol val="picture"/>
              <c:spPr>
                <a:blipFill>
                  <a:blip xmlns:r="http://schemas.openxmlformats.org/officeDocument/2006/relationships" r:embed="rId2"/>
                  <a:stretch>
                    <a:fillRect l="-50000" t="-50000" r="-50000" b="-50000"/>
                  </a:stretch>
                </a:blipFill>
                <a:ln>
                  <a:noFill/>
                </a:ln>
              </c:spPr>
            </c:marker>
            <c:bubble3D val="0"/>
          </c:dPt>
          <c:dPt>
            <c:idx val="7"/>
            <c:marker>
              <c:symbol val="picture"/>
              <c:spPr>
                <a:blipFill>
                  <a:blip xmlns:r="http://schemas.openxmlformats.org/officeDocument/2006/relationships" r:embed="rId1"/>
                  <a:stretch>
                    <a:fillRect l="-50000" t="-50000" r="-50000" b="-50000"/>
                  </a:stretch>
                </a:blipFill>
                <a:ln>
                  <a:noFill/>
                </a:ln>
              </c:spPr>
            </c:marker>
            <c:bubble3D val="0"/>
          </c:dPt>
          <c:dPt>
            <c:idx val="8"/>
            <c:marker>
              <c:symbol val="picture"/>
              <c:spPr>
                <a:blipFill>
                  <a:blip xmlns:r="http://schemas.openxmlformats.org/officeDocument/2006/relationships" r:embed="rId1"/>
                  <a:stretch>
                    <a:fillRect l="-50000" t="-50000" r="-50000" b="-50000"/>
                  </a:stretch>
                </a:blipFill>
                <a:ln>
                  <a:noFill/>
                </a:ln>
              </c:spPr>
            </c:marker>
            <c:bubble3D val="0"/>
          </c:dPt>
          <c:dPt>
            <c:idx val="9"/>
            <c:marker>
              <c:symbol val="picture"/>
              <c:spPr>
                <a:blipFill>
                  <a:blip xmlns:r="http://schemas.openxmlformats.org/officeDocument/2006/relationships" r:embed="rId1"/>
                  <a:stretch>
                    <a:fillRect l="-50000" t="-50000" r="-50000" b="-50000"/>
                  </a:stretch>
                </a:blipFill>
                <a:ln>
                  <a:noFill/>
                </a:ln>
              </c:spPr>
            </c:marker>
            <c:bubble3D val="0"/>
          </c:dPt>
          <c:dPt>
            <c:idx val="10"/>
            <c:marker>
              <c:symbol val="picture"/>
              <c:spPr>
                <a:blipFill>
                  <a:blip xmlns:r="http://schemas.openxmlformats.org/officeDocument/2006/relationships" r:embed="rId2"/>
                  <a:stretch>
                    <a:fillRect l="-50000" t="-50000" r="-50000" b="-50000"/>
                  </a:stretch>
                </a:blipFill>
                <a:ln>
                  <a:noFill/>
                </a:ln>
              </c:spPr>
            </c:marker>
            <c:bubble3D val="0"/>
          </c:dPt>
          <c:dPt>
            <c:idx val="11"/>
            <c:marker>
              <c:symbol val="picture"/>
              <c:spPr>
                <a:blipFill>
                  <a:blip xmlns:r="http://schemas.openxmlformats.org/officeDocument/2006/relationships" r:embed="rId1"/>
                  <a:stretch>
                    <a:fillRect l="-50000" t="-50000" r="-50000" b="-50000"/>
                  </a:stretch>
                </a:blipFill>
                <a:ln>
                  <a:noFill/>
                </a:ln>
              </c:spPr>
            </c:marker>
            <c:bubble3D val="0"/>
          </c:dPt>
          <c:dPt>
            <c:idx val="12"/>
            <c:marker>
              <c:symbol val="picture"/>
              <c:spPr>
                <a:blipFill>
                  <a:blip xmlns:r="http://schemas.openxmlformats.org/officeDocument/2006/relationships" r:embed="rId2"/>
                  <a:stretch>
                    <a:fillRect l="-50000" t="-50000" r="-50000" b="-50000"/>
                  </a:stretch>
                </a:blipFill>
                <a:ln>
                  <a:noFill/>
                </a:ln>
              </c:spPr>
            </c:marker>
            <c:bubble3D val="0"/>
          </c:dPt>
          <c:dPt>
            <c:idx val="13"/>
            <c:marker>
              <c:symbol val="picture"/>
              <c:spPr>
                <a:blipFill>
                  <a:blip xmlns:r="http://schemas.openxmlformats.org/officeDocument/2006/relationships" r:embed="rId2"/>
                  <a:stretch>
                    <a:fillRect l="-50000" t="-50000" r="-50000" b="-50000"/>
                  </a:stretch>
                </a:blipFill>
                <a:ln>
                  <a:noFill/>
                </a:ln>
              </c:spPr>
            </c:marker>
            <c:bubble3D val="0"/>
          </c:dPt>
          <c:dPt>
            <c:idx val="14"/>
            <c:marker>
              <c:symbol val="picture"/>
              <c:spPr>
                <a:blipFill>
                  <a:blip xmlns:r="http://schemas.openxmlformats.org/officeDocument/2006/relationships" r:embed="rId1"/>
                  <a:stretch>
                    <a:fillRect l="-50000" t="-50000" r="-50000" b="-50000"/>
                  </a:stretch>
                </a:blipFill>
                <a:ln>
                  <a:noFill/>
                </a:ln>
              </c:spPr>
            </c:marker>
            <c:bubble3D val="0"/>
          </c:dPt>
          <c:dPt>
            <c:idx val="15"/>
            <c:marker>
              <c:symbol val="picture"/>
              <c:spPr>
                <a:blipFill>
                  <a:blip xmlns:r="http://schemas.openxmlformats.org/officeDocument/2006/relationships" r:embed="rId1"/>
                  <a:stretch>
                    <a:fillRect l="-50000" t="-50000" r="-50000" b="-50000"/>
                  </a:stretch>
                </a:blipFill>
                <a:ln>
                  <a:noFill/>
                </a:ln>
              </c:spPr>
            </c:marker>
            <c:bubble3D val="0"/>
          </c:dPt>
          <c:dPt>
            <c:idx val="16"/>
            <c:marker>
              <c:symbol val="picture"/>
              <c:spPr>
                <a:blipFill>
                  <a:blip xmlns:r="http://schemas.openxmlformats.org/officeDocument/2006/relationships" r:embed="rId1"/>
                  <a:stretch>
                    <a:fillRect l="-50000" t="-50000" r="-50000" b="-50000"/>
                  </a:stretch>
                </a:blipFill>
                <a:ln>
                  <a:noFill/>
                </a:ln>
              </c:spPr>
            </c:marker>
            <c:bubble3D val="0"/>
          </c:dPt>
          <c:dPt>
            <c:idx val="17"/>
            <c:marker>
              <c:symbol val="picture"/>
              <c:spPr>
                <a:blipFill>
                  <a:blip xmlns:r="http://schemas.openxmlformats.org/officeDocument/2006/relationships" r:embed="rId1"/>
                  <a:stretch>
                    <a:fillRect l="-50000" t="-50000" r="-50000" b="-50000"/>
                  </a:stretch>
                </a:blipFill>
                <a:ln>
                  <a:noFill/>
                </a:ln>
              </c:spPr>
            </c:marker>
            <c:bubble3D val="0"/>
          </c:dPt>
          <c:dPt>
            <c:idx val="18"/>
            <c:marker>
              <c:symbol val="picture"/>
              <c:spPr>
                <a:blipFill>
                  <a:blip xmlns:r="http://schemas.openxmlformats.org/officeDocument/2006/relationships" r:embed="rId2"/>
                  <a:stretch>
                    <a:fillRect l="-50000" t="-50000" r="-50000" b="-50000"/>
                  </a:stretch>
                </a:blipFill>
                <a:ln>
                  <a:noFill/>
                </a:ln>
              </c:spPr>
            </c:marker>
            <c:bubble3D val="0"/>
          </c:dPt>
          <c:dPt>
            <c:idx val="19"/>
            <c:marker>
              <c:symbol val="picture"/>
              <c:spPr>
                <a:blipFill>
                  <a:blip xmlns:r="http://schemas.openxmlformats.org/officeDocument/2006/relationships" r:embed="rId2"/>
                  <a:stretch>
                    <a:fillRect l="-50000" t="-50000" r="-50000" b="-50000"/>
                  </a:stretch>
                </a:blipFill>
                <a:ln>
                  <a:noFill/>
                </a:ln>
              </c:spPr>
            </c:marker>
            <c:bubble3D val="0"/>
          </c:dPt>
          <c:cat>
            <c:strRef>
              <c:f>Low!$B$7:$U$7</c:f>
              <c:strCache>
                <c:ptCount val="20"/>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pt idx="19">
                  <c:v>Q20</c:v>
                </c:pt>
              </c:strCache>
            </c:strRef>
          </c:cat>
          <c:val>
            <c:numRef>
              <c:f>Low!$B$9:$U$9</c:f>
              <c:numCache>
                <c:formatCode>General</c:formatCode>
                <c:ptCount val="20"/>
                <c:pt idx="0">
                  <c:v>205.5</c:v>
                </c:pt>
                <c:pt idx="1">
                  <c:v>192</c:v>
                </c:pt>
                <c:pt idx="2">
                  <c:v>179.5</c:v>
                </c:pt>
                <c:pt idx="3">
                  <c:v>186</c:v>
                </c:pt>
                <c:pt idx="4">
                  <c:v>179</c:v>
                </c:pt>
                <c:pt idx="5">
                  <c:v>182.5</c:v>
                </c:pt>
                <c:pt idx="6">
                  <c:v>180.5</c:v>
                </c:pt>
                <c:pt idx="7">
                  <c:v>182.5</c:v>
                </c:pt>
                <c:pt idx="8">
                  <c:v>180</c:v>
                </c:pt>
                <c:pt idx="9">
                  <c:v>178</c:v>
                </c:pt>
                <c:pt idx="10">
                  <c:v>176</c:v>
                </c:pt>
                <c:pt idx="11">
                  <c:v>179</c:v>
                </c:pt>
                <c:pt idx="12">
                  <c:v>177</c:v>
                </c:pt>
                <c:pt idx="13">
                  <c:v>178</c:v>
                </c:pt>
                <c:pt idx="14">
                  <c:v>179</c:v>
                </c:pt>
                <c:pt idx="15">
                  <c:v>178</c:v>
                </c:pt>
                <c:pt idx="16">
                  <c:v>177</c:v>
                </c:pt>
                <c:pt idx="17">
                  <c:v>176</c:v>
                </c:pt>
                <c:pt idx="18">
                  <c:v>175</c:v>
                </c:pt>
                <c:pt idx="19">
                  <c:v>176</c:v>
                </c:pt>
              </c:numCache>
            </c:numRef>
          </c:val>
          <c:smooth val="0"/>
        </c:ser>
        <c:ser>
          <c:idx val="2"/>
          <c:order val="2"/>
          <c:tx>
            <c:strRef>
              <c:f>Low!$A$10</c:f>
              <c:strCache>
                <c:ptCount val="1"/>
                <c:pt idx="0">
                  <c:v>Close</c:v>
                </c:pt>
              </c:strCache>
            </c:strRef>
          </c:tx>
          <c:spPr>
            <a:ln w="28575">
              <a:noFill/>
            </a:ln>
          </c:spPr>
          <c:marker>
            <c:symbol val="dash"/>
            <c:size val="7"/>
            <c:spPr>
              <a:solidFill>
                <a:schemeClr val="tx1"/>
              </a:solidFill>
              <a:ln cap="flat">
                <a:solidFill>
                  <a:schemeClr val="tx1"/>
                </a:solidFill>
              </a:ln>
            </c:spPr>
          </c:marker>
          <c:cat>
            <c:strRef>
              <c:f>Low!$B$7:$U$7</c:f>
              <c:strCache>
                <c:ptCount val="20"/>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pt idx="19">
                  <c:v>Q20</c:v>
                </c:pt>
              </c:strCache>
            </c:strRef>
          </c:cat>
          <c:val>
            <c:numRef>
              <c:f>Low!$B$10:$U$10</c:f>
              <c:numCache>
                <c:formatCode>General</c:formatCode>
                <c:ptCount val="20"/>
                <c:pt idx="0">
                  <c:v>193</c:v>
                </c:pt>
                <c:pt idx="1">
                  <c:v>184</c:v>
                </c:pt>
                <c:pt idx="2">
                  <c:v>173</c:v>
                </c:pt>
                <c:pt idx="3">
                  <c:v>180</c:v>
                </c:pt>
                <c:pt idx="4">
                  <c:v>173</c:v>
                </c:pt>
                <c:pt idx="5">
                  <c:v>177</c:v>
                </c:pt>
                <c:pt idx="6">
                  <c:v>175</c:v>
                </c:pt>
                <c:pt idx="7">
                  <c:v>178</c:v>
                </c:pt>
                <c:pt idx="8">
                  <c:v>175</c:v>
                </c:pt>
                <c:pt idx="9">
                  <c:v>173</c:v>
                </c:pt>
                <c:pt idx="10">
                  <c:v>171</c:v>
                </c:pt>
                <c:pt idx="11">
                  <c:v>175</c:v>
                </c:pt>
                <c:pt idx="12">
                  <c:v>173</c:v>
                </c:pt>
                <c:pt idx="13">
                  <c:v>174</c:v>
                </c:pt>
                <c:pt idx="14">
                  <c:v>176</c:v>
                </c:pt>
                <c:pt idx="15">
                  <c:v>175</c:v>
                </c:pt>
                <c:pt idx="16">
                  <c:v>175</c:v>
                </c:pt>
                <c:pt idx="17">
                  <c:v>174</c:v>
                </c:pt>
                <c:pt idx="18">
                  <c:v>173</c:v>
                </c:pt>
                <c:pt idx="19">
                  <c:v>174</c:v>
                </c:pt>
              </c:numCache>
            </c:numRef>
          </c:val>
          <c:smooth val="0"/>
        </c:ser>
        <c:dLbls>
          <c:showLegendKey val="0"/>
          <c:showVal val="0"/>
          <c:showCatName val="0"/>
          <c:showSerName val="0"/>
          <c:showPercent val="0"/>
          <c:showBubbleSize val="0"/>
        </c:dLbls>
        <c:hiLowLines>
          <c:spPr>
            <a:ln w="12700" cap="flat">
              <a:solidFill>
                <a:sysClr val="windowText" lastClr="000000">
                  <a:shade val="95000"/>
                  <a:satMod val="105000"/>
                </a:sysClr>
              </a:solidFill>
              <a:prstDash val="dash"/>
              <a:bevel/>
            </a:ln>
          </c:spPr>
        </c:hiLowLines>
        <c:axId val="268837344"/>
        <c:axId val="269912032"/>
      </c:stockChart>
      <c:catAx>
        <c:axId val="268837344"/>
        <c:scaling>
          <c:orientation val="minMax"/>
        </c:scaling>
        <c:delete val="0"/>
        <c:axPos val="b"/>
        <c:title>
          <c:tx>
            <c:rich>
              <a:bodyPr/>
              <a:lstStyle/>
              <a:p>
                <a:pPr>
                  <a:defRPr/>
                </a:pPr>
                <a:r>
                  <a:rPr lang="en-US" dirty="0"/>
                  <a:t>Test Questions</a:t>
                </a:r>
              </a:p>
            </c:rich>
          </c:tx>
          <c:layout>
            <c:manualLayout>
              <c:xMode val="edge"/>
              <c:yMode val="edge"/>
              <c:x val="0.47284005736396373"/>
              <c:y val="0.94702066398744034"/>
            </c:manualLayout>
          </c:layout>
          <c:overlay val="0"/>
        </c:title>
        <c:numFmt formatCode="General" sourceLinked="1"/>
        <c:majorTickMark val="out"/>
        <c:minorTickMark val="none"/>
        <c:tickLblPos val="nextTo"/>
        <c:spPr>
          <a:ln>
            <a:solidFill>
              <a:sysClr val="windowText" lastClr="000000">
                <a:shade val="95000"/>
                <a:satMod val="105000"/>
              </a:sysClr>
            </a:solidFill>
          </a:ln>
        </c:spPr>
        <c:crossAx val="269912032"/>
        <c:crosses val="autoZero"/>
        <c:auto val="1"/>
        <c:lblAlgn val="ctr"/>
        <c:lblOffset val="100"/>
        <c:noMultiLvlLbl val="0"/>
      </c:catAx>
      <c:valAx>
        <c:axId val="269912032"/>
        <c:scaling>
          <c:orientation val="minMax"/>
          <c:max val="220"/>
          <c:min val="170"/>
        </c:scaling>
        <c:delete val="0"/>
        <c:axPos val="l"/>
        <c:title>
          <c:tx>
            <c:rich>
              <a:bodyPr rot="-5400000" vert="horz"/>
              <a:lstStyle/>
              <a:p>
                <a:pPr>
                  <a:defRPr/>
                </a:pPr>
                <a:r>
                  <a:rPr lang="en-US" dirty="0"/>
                  <a:t>Difficulty</a:t>
                </a:r>
                <a:r>
                  <a:rPr lang="en-US" baseline="0" dirty="0"/>
                  <a:t> expressed as RIT Value</a:t>
                </a:r>
                <a:endParaRPr lang="en-US" dirty="0"/>
              </a:p>
            </c:rich>
          </c:tx>
          <c:overlay val="0"/>
        </c:title>
        <c:numFmt formatCode="General" sourceLinked="1"/>
        <c:majorTickMark val="out"/>
        <c:minorTickMark val="none"/>
        <c:tickLblPos val="nextTo"/>
        <c:spPr>
          <a:ln>
            <a:solidFill>
              <a:sysClr val="windowText" lastClr="000000">
                <a:shade val="95000"/>
                <a:satMod val="105000"/>
              </a:sysClr>
            </a:solidFill>
          </a:ln>
        </c:spPr>
        <c:crossAx val="268837344"/>
        <c:crosses val="autoZero"/>
        <c:crossBetween val="between"/>
        <c:majorUnit val="10"/>
      </c:valAx>
      <c:spPr>
        <a:gradFill flip="none" rotWithShape="1">
          <a:gsLst>
            <a:gs pos="23000">
              <a:sysClr val="window" lastClr="FFFFFF">
                <a:lumMod val="85000"/>
              </a:sysClr>
            </a:gs>
            <a:gs pos="100000">
              <a:srgbClr val="4F81BD">
                <a:lumMod val="20000"/>
                <a:lumOff val="80000"/>
                <a:shade val="100000"/>
                <a:satMod val="115000"/>
              </a:srgbClr>
            </a:gs>
          </a:gsLst>
          <a:lin ang="16200000" scaled="0"/>
          <a:tileRect/>
        </a:gradFill>
      </c:spPr>
    </c:plotArea>
    <c:plotVisOnly val="1"/>
    <c:dispBlanksAs val="gap"/>
    <c:showDLblsOverMax val="0"/>
  </c:chart>
  <c:spPr>
    <a:solidFill>
      <a:schemeClr val="bg1"/>
    </a:solidFill>
    <a:effectLst>
      <a:innerShdw blurRad="63500" dist="50800" dir="3180000">
        <a:sysClr val="window" lastClr="FFFFFF">
          <a:lumMod val="50000"/>
          <a:alpha val="50000"/>
        </a:sysClr>
      </a:innerShdw>
    </a:effectLst>
  </c:sp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17839651486878"/>
          <c:y val="0.15735956792929753"/>
          <c:w val="0.83335768595935755"/>
          <c:h val="0.73533754008231589"/>
        </c:manualLayout>
      </c:layout>
      <c:stockChart>
        <c:ser>
          <c:idx val="0"/>
          <c:order val="0"/>
          <c:tx>
            <c:strRef>
              <c:f>High!$A$8</c:f>
              <c:strCache>
                <c:ptCount val="1"/>
                <c:pt idx="0">
                  <c:v>High</c:v>
                </c:pt>
              </c:strCache>
            </c:strRef>
          </c:tx>
          <c:spPr>
            <a:ln w="28575">
              <a:noFill/>
            </a:ln>
          </c:spPr>
          <c:marker>
            <c:symbol val="dash"/>
            <c:size val="7"/>
            <c:spPr>
              <a:solidFill>
                <a:schemeClr val="tx1"/>
              </a:solidFill>
              <a:ln cap="sq">
                <a:solidFill>
                  <a:sysClr val="windowText" lastClr="000000"/>
                </a:solidFill>
              </a:ln>
            </c:spPr>
          </c:marker>
          <c:cat>
            <c:strRef>
              <c:f>High!$B$7:$U$7</c:f>
              <c:strCache>
                <c:ptCount val="20"/>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pt idx="19">
                  <c:v>Q20</c:v>
                </c:pt>
              </c:strCache>
            </c:strRef>
          </c:cat>
          <c:val>
            <c:numRef>
              <c:f>High!$B$8:$U$8</c:f>
              <c:numCache>
                <c:formatCode>General</c:formatCode>
                <c:ptCount val="20"/>
                <c:pt idx="0">
                  <c:v>218</c:v>
                </c:pt>
                <c:pt idx="1">
                  <c:v>232</c:v>
                </c:pt>
                <c:pt idx="2">
                  <c:v>219</c:v>
                </c:pt>
                <c:pt idx="3">
                  <c:v>226</c:v>
                </c:pt>
                <c:pt idx="4">
                  <c:v>232</c:v>
                </c:pt>
                <c:pt idx="5">
                  <c:v>226</c:v>
                </c:pt>
                <c:pt idx="6">
                  <c:v>230</c:v>
                </c:pt>
                <c:pt idx="7">
                  <c:v>233</c:v>
                </c:pt>
                <c:pt idx="8">
                  <c:v>228</c:v>
                </c:pt>
                <c:pt idx="9">
                  <c:v>231</c:v>
                </c:pt>
                <c:pt idx="10">
                  <c:v>228</c:v>
                </c:pt>
                <c:pt idx="11">
                  <c:v>232</c:v>
                </c:pt>
                <c:pt idx="12">
                  <c:v>234</c:v>
                </c:pt>
                <c:pt idx="13">
                  <c:v>235</c:v>
                </c:pt>
                <c:pt idx="14">
                  <c:v>236</c:v>
                </c:pt>
                <c:pt idx="15">
                  <c:v>233</c:v>
                </c:pt>
                <c:pt idx="16">
                  <c:v>235</c:v>
                </c:pt>
                <c:pt idx="17">
                  <c:v>233</c:v>
                </c:pt>
                <c:pt idx="18">
                  <c:v>234</c:v>
                </c:pt>
                <c:pt idx="19">
                  <c:v>232</c:v>
                </c:pt>
              </c:numCache>
            </c:numRef>
          </c:val>
          <c:smooth val="0"/>
        </c:ser>
        <c:ser>
          <c:idx val="1"/>
          <c:order val="1"/>
          <c:tx>
            <c:strRef>
              <c:f>High!$A$9</c:f>
              <c:strCache>
                <c:ptCount val="1"/>
                <c:pt idx="0">
                  <c:v>Low</c:v>
                </c:pt>
              </c:strCache>
            </c:strRef>
          </c:tx>
          <c:spPr>
            <a:ln w="28575">
              <a:noFill/>
            </a:ln>
          </c:spPr>
          <c:marker>
            <c:symbol val="none"/>
          </c:marker>
          <c:dPt>
            <c:idx val="0"/>
            <c:marker>
              <c:symbol val="picture"/>
              <c:spPr>
                <a:blipFill>
                  <a:blip xmlns:r="http://schemas.openxmlformats.org/officeDocument/2006/relationships" r:embed="rId1"/>
                  <a:stretch>
                    <a:fillRect l="-50000" t="-50000" r="-50000" b="-50000"/>
                  </a:stretch>
                </a:blipFill>
                <a:ln>
                  <a:noFill/>
                </a:ln>
              </c:spPr>
            </c:marker>
            <c:bubble3D val="0"/>
          </c:dPt>
          <c:dPt>
            <c:idx val="1"/>
            <c:marker>
              <c:symbol val="picture"/>
              <c:spPr>
                <a:blipFill>
                  <a:blip xmlns:r="http://schemas.openxmlformats.org/officeDocument/2006/relationships" r:embed="rId2"/>
                  <a:stretch>
                    <a:fillRect l="-50000" t="-50000" r="-50000" b="-50000"/>
                  </a:stretch>
                </a:blipFill>
                <a:ln>
                  <a:noFill/>
                </a:ln>
              </c:spPr>
            </c:marker>
            <c:bubble3D val="0"/>
          </c:dPt>
          <c:dPt>
            <c:idx val="2"/>
            <c:marker>
              <c:symbol val="picture"/>
              <c:spPr>
                <a:blipFill>
                  <a:blip xmlns:r="http://schemas.openxmlformats.org/officeDocument/2006/relationships" r:embed="rId1"/>
                  <a:stretch>
                    <a:fillRect l="-50000" t="-50000" r="-50000" b="-50000"/>
                  </a:stretch>
                </a:blipFill>
                <a:ln>
                  <a:noFill/>
                </a:ln>
              </c:spPr>
            </c:marker>
            <c:bubble3D val="0"/>
          </c:dPt>
          <c:dPt>
            <c:idx val="3"/>
            <c:marker>
              <c:symbol val="picture"/>
              <c:spPr>
                <a:blipFill>
                  <a:blip xmlns:r="http://schemas.openxmlformats.org/officeDocument/2006/relationships" r:embed="rId1"/>
                  <a:stretch>
                    <a:fillRect l="-50000" t="-50000" r="-50000" b="-50000"/>
                  </a:stretch>
                </a:blipFill>
                <a:ln>
                  <a:noFill/>
                </a:ln>
              </c:spPr>
            </c:marker>
            <c:bubble3D val="0"/>
          </c:dPt>
          <c:dPt>
            <c:idx val="4"/>
            <c:marker>
              <c:symbol val="picture"/>
              <c:spPr>
                <a:blipFill>
                  <a:blip xmlns:r="http://schemas.openxmlformats.org/officeDocument/2006/relationships" r:embed="rId2"/>
                  <a:stretch>
                    <a:fillRect l="-50000" t="-50000" r="-50000" b="-50000"/>
                  </a:stretch>
                </a:blipFill>
                <a:ln>
                  <a:noFill/>
                </a:ln>
              </c:spPr>
            </c:marker>
            <c:bubble3D val="0"/>
          </c:dPt>
          <c:dPt>
            <c:idx val="5"/>
            <c:marker>
              <c:symbol val="picture"/>
              <c:spPr>
                <a:blipFill>
                  <a:blip xmlns:r="http://schemas.openxmlformats.org/officeDocument/2006/relationships" r:embed="rId1"/>
                  <a:stretch>
                    <a:fillRect l="-50000" t="-50000" r="-50000" b="-50000"/>
                  </a:stretch>
                </a:blipFill>
                <a:ln>
                  <a:noFill/>
                </a:ln>
              </c:spPr>
            </c:marker>
            <c:bubble3D val="0"/>
          </c:dPt>
          <c:dPt>
            <c:idx val="6"/>
            <c:marker>
              <c:symbol val="picture"/>
              <c:spPr>
                <a:blipFill>
                  <a:blip xmlns:r="http://schemas.openxmlformats.org/officeDocument/2006/relationships" r:embed="rId1"/>
                  <a:stretch>
                    <a:fillRect l="-50000" t="-50000" r="-50000" b="-50000"/>
                  </a:stretch>
                </a:blipFill>
                <a:ln>
                  <a:noFill/>
                </a:ln>
              </c:spPr>
            </c:marker>
            <c:bubble3D val="0"/>
          </c:dPt>
          <c:dPt>
            <c:idx val="7"/>
            <c:marker>
              <c:symbol val="picture"/>
              <c:spPr>
                <a:blipFill>
                  <a:blip xmlns:r="http://schemas.openxmlformats.org/officeDocument/2006/relationships" r:embed="rId2"/>
                  <a:stretch>
                    <a:fillRect l="-50000" t="-50000" r="-50000" b="-50000"/>
                  </a:stretch>
                </a:blipFill>
                <a:ln>
                  <a:noFill/>
                </a:ln>
              </c:spPr>
            </c:marker>
            <c:bubble3D val="0"/>
          </c:dPt>
          <c:dPt>
            <c:idx val="8"/>
            <c:marker>
              <c:symbol val="picture"/>
              <c:spPr>
                <a:blipFill>
                  <a:blip xmlns:r="http://schemas.openxmlformats.org/officeDocument/2006/relationships" r:embed="rId1"/>
                  <a:stretch>
                    <a:fillRect l="-50000" t="-50000" r="-50000" b="-50000"/>
                  </a:stretch>
                </a:blipFill>
                <a:ln>
                  <a:noFill/>
                </a:ln>
              </c:spPr>
            </c:marker>
            <c:bubble3D val="0"/>
          </c:dPt>
          <c:dPt>
            <c:idx val="9"/>
            <c:marker>
              <c:symbol val="picture"/>
              <c:spPr>
                <a:blipFill>
                  <a:blip xmlns:r="http://schemas.openxmlformats.org/officeDocument/2006/relationships" r:embed="rId2"/>
                  <a:stretch>
                    <a:fillRect l="-50000" t="-50000" r="-50000" b="-50000"/>
                  </a:stretch>
                </a:blipFill>
                <a:ln>
                  <a:noFill/>
                </a:ln>
              </c:spPr>
            </c:marker>
            <c:bubble3D val="0"/>
          </c:dPt>
          <c:dPt>
            <c:idx val="10"/>
            <c:marker>
              <c:symbol val="picture"/>
              <c:spPr>
                <a:blipFill>
                  <a:blip xmlns:r="http://schemas.openxmlformats.org/officeDocument/2006/relationships" r:embed="rId1"/>
                  <a:stretch>
                    <a:fillRect l="-50000" t="-50000" r="-50000" b="-50000"/>
                  </a:stretch>
                </a:blipFill>
                <a:ln>
                  <a:noFill/>
                </a:ln>
              </c:spPr>
            </c:marker>
            <c:bubble3D val="0"/>
          </c:dPt>
          <c:dPt>
            <c:idx val="11"/>
            <c:marker>
              <c:symbol val="picture"/>
              <c:spPr>
                <a:blipFill>
                  <a:blip xmlns:r="http://schemas.openxmlformats.org/officeDocument/2006/relationships" r:embed="rId1"/>
                  <a:stretch>
                    <a:fillRect l="-50000" t="-50000" r="-50000" b="-50000"/>
                  </a:stretch>
                </a:blipFill>
                <a:ln>
                  <a:noFill/>
                </a:ln>
              </c:spPr>
            </c:marker>
            <c:bubble3D val="0"/>
          </c:dPt>
          <c:dPt>
            <c:idx val="12"/>
            <c:marker>
              <c:symbol val="picture"/>
              <c:spPr>
                <a:blipFill>
                  <a:blip xmlns:r="http://schemas.openxmlformats.org/officeDocument/2006/relationships" r:embed="rId1"/>
                  <a:stretch>
                    <a:fillRect l="-50000" t="-50000" r="-50000" b="-50000"/>
                  </a:stretch>
                </a:blipFill>
                <a:ln>
                  <a:noFill/>
                </a:ln>
              </c:spPr>
            </c:marker>
            <c:bubble3D val="0"/>
          </c:dPt>
          <c:dPt>
            <c:idx val="13"/>
            <c:marker>
              <c:symbol val="picture"/>
              <c:spPr>
                <a:blipFill>
                  <a:blip xmlns:r="http://schemas.openxmlformats.org/officeDocument/2006/relationships" r:embed="rId1"/>
                  <a:stretch>
                    <a:fillRect l="-50000" t="-50000" r="-50000" b="-50000"/>
                  </a:stretch>
                </a:blipFill>
                <a:ln>
                  <a:noFill/>
                </a:ln>
              </c:spPr>
            </c:marker>
            <c:bubble3D val="0"/>
          </c:dPt>
          <c:dPt>
            <c:idx val="14"/>
            <c:marker>
              <c:symbol val="picture"/>
              <c:spPr>
                <a:blipFill>
                  <a:blip xmlns:r="http://schemas.openxmlformats.org/officeDocument/2006/relationships" r:embed="rId2"/>
                  <a:stretch>
                    <a:fillRect l="-50000" t="-50000" r="-50000" b="-50000"/>
                  </a:stretch>
                </a:blipFill>
                <a:ln>
                  <a:noFill/>
                </a:ln>
              </c:spPr>
            </c:marker>
            <c:bubble3D val="0"/>
          </c:dPt>
          <c:dPt>
            <c:idx val="15"/>
            <c:marker>
              <c:symbol val="picture"/>
              <c:spPr>
                <a:blipFill>
                  <a:blip xmlns:r="http://schemas.openxmlformats.org/officeDocument/2006/relationships" r:embed="rId1"/>
                  <a:stretch>
                    <a:fillRect l="-50000" t="-50000" r="-50000" b="-50000"/>
                  </a:stretch>
                </a:blipFill>
                <a:ln>
                  <a:noFill/>
                </a:ln>
              </c:spPr>
            </c:marker>
            <c:bubble3D val="0"/>
          </c:dPt>
          <c:dPt>
            <c:idx val="16"/>
            <c:marker>
              <c:symbol val="picture"/>
              <c:spPr>
                <a:blipFill>
                  <a:blip xmlns:r="http://schemas.openxmlformats.org/officeDocument/2006/relationships" r:embed="rId3"/>
                  <a:stretch>
                    <a:fillRect l="-50000" t="-50000" r="-50000" b="-50000"/>
                  </a:stretch>
                </a:blipFill>
                <a:ln>
                  <a:noFill/>
                </a:ln>
              </c:spPr>
            </c:marker>
            <c:bubble3D val="0"/>
          </c:dPt>
          <c:dPt>
            <c:idx val="17"/>
            <c:marker>
              <c:symbol val="picture"/>
              <c:spPr>
                <a:blipFill>
                  <a:blip xmlns:r="http://schemas.openxmlformats.org/officeDocument/2006/relationships" r:embed="rId1"/>
                  <a:stretch>
                    <a:fillRect l="-50000" t="-50000" r="-50000" b="-50000"/>
                  </a:stretch>
                </a:blipFill>
                <a:ln>
                  <a:noFill/>
                </a:ln>
              </c:spPr>
            </c:marker>
            <c:bubble3D val="0"/>
          </c:dPt>
          <c:dPt>
            <c:idx val="18"/>
            <c:marker>
              <c:symbol val="picture"/>
              <c:spPr>
                <a:blipFill>
                  <a:blip xmlns:r="http://schemas.openxmlformats.org/officeDocument/2006/relationships" r:embed="rId2"/>
                  <a:stretch>
                    <a:fillRect l="-50000" t="-50000" r="-50000" b="-50000"/>
                  </a:stretch>
                </a:blipFill>
                <a:ln>
                  <a:noFill/>
                </a:ln>
              </c:spPr>
            </c:marker>
            <c:bubble3D val="0"/>
          </c:dPt>
          <c:dPt>
            <c:idx val="19"/>
            <c:marker>
              <c:symbol val="picture"/>
              <c:spPr>
                <a:blipFill>
                  <a:blip xmlns:r="http://schemas.openxmlformats.org/officeDocument/2006/relationships" r:embed="rId1"/>
                  <a:stretch>
                    <a:fillRect l="-50000" t="-50000" r="-50000" b="-50000"/>
                  </a:stretch>
                </a:blipFill>
                <a:ln>
                  <a:noFill/>
                </a:ln>
              </c:spPr>
            </c:marker>
            <c:bubble3D val="0"/>
          </c:dPt>
          <c:cat>
            <c:strRef>
              <c:f>High!$B$7:$U$7</c:f>
              <c:strCache>
                <c:ptCount val="20"/>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pt idx="19">
                  <c:v>Q20</c:v>
                </c:pt>
              </c:strCache>
            </c:strRef>
          </c:cat>
          <c:val>
            <c:numRef>
              <c:f>High!$B$9:$U$9</c:f>
              <c:numCache>
                <c:formatCode>General</c:formatCode>
                <c:ptCount val="20"/>
                <c:pt idx="0">
                  <c:v>206</c:v>
                </c:pt>
                <c:pt idx="1">
                  <c:v>222</c:v>
                </c:pt>
                <c:pt idx="2">
                  <c:v>211</c:v>
                </c:pt>
                <c:pt idx="3">
                  <c:v>218.5</c:v>
                </c:pt>
                <c:pt idx="4">
                  <c:v>225</c:v>
                </c:pt>
                <c:pt idx="5">
                  <c:v>219</c:v>
                </c:pt>
                <c:pt idx="6">
                  <c:v>224</c:v>
                </c:pt>
                <c:pt idx="7">
                  <c:v>228</c:v>
                </c:pt>
                <c:pt idx="8">
                  <c:v>224.5</c:v>
                </c:pt>
                <c:pt idx="9">
                  <c:v>227</c:v>
                </c:pt>
                <c:pt idx="10">
                  <c:v>224.5</c:v>
                </c:pt>
                <c:pt idx="11">
                  <c:v>228</c:v>
                </c:pt>
                <c:pt idx="12">
                  <c:v>230</c:v>
                </c:pt>
                <c:pt idx="13">
                  <c:v>231</c:v>
                </c:pt>
                <c:pt idx="14">
                  <c:v>232.5</c:v>
                </c:pt>
                <c:pt idx="15">
                  <c:v>230</c:v>
                </c:pt>
                <c:pt idx="16">
                  <c:v>232</c:v>
                </c:pt>
                <c:pt idx="17">
                  <c:v>230</c:v>
                </c:pt>
                <c:pt idx="18">
                  <c:v>232</c:v>
                </c:pt>
                <c:pt idx="19">
                  <c:v>230</c:v>
                </c:pt>
              </c:numCache>
            </c:numRef>
          </c:val>
          <c:smooth val="0"/>
        </c:ser>
        <c:ser>
          <c:idx val="2"/>
          <c:order val="2"/>
          <c:tx>
            <c:strRef>
              <c:f>High!$A$10</c:f>
              <c:strCache>
                <c:ptCount val="1"/>
                <c:pt idx="0">
                  <c:v>Close</c:v>
                </c:pt>
              </c:strCache>
            </c:strRef>
          </c:tx>
          <c:spPr>
            <a:ln w="28575">
              <a:noFill/>
            </a:ln>
          </c:spPr>
          <c:marker>
            <c:symbol val="dash"/>
            <c:size val="7"/>
            <c:spPr>
              <a:solidFill>
                <a:schemeClr val="tx1"/>
              </a:solidFill>
              <a:ln cap="flat">
                <a:solidFill>
                  <a:schemeClr val="tx1"/>
                </a:solidFill>
              </a:ln>
            </c:spPr>
          </c:marker>
          <c:cat>
            <c:strRef>
              <c:f>High!$B$7:$U$7</c:f>
              <c:strCache>
                <c:ptCount val="20"/>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pt idx="19">
                  <c:v>Q20</c:v>
                </c:pt>
              </c:strCache>
            </c:strRef>
          </c:cat>
          <c:val>
            <c:numRef>
              <c:f>High!$B$10:$U$10</c:f>
              <c:numCache>
                <c:formatCode>General</c:formatCode>
                <c:ptCount val="20"/>
                <c:pt idx="0">
                  <c:v>194</c:v>
                </c:pt>
                <c:pt idx="1">
                  <c:v>212</c:v>
                </c:pt>
                <c:pt idx="2">
                  <c:v>203</c:v>
                </c:pt>
                <c:pt idx="3">
                  <c:v>211</c:v>
                </c:pt>
                <c:pt idx="4">
                  <c:v>218</c:v>
                </c:pt>
                <c:pt idx="5">
                  <c:v>212</c:v>
                </c:pt>
                <c:pt idx="6">
                  <c:v>218</c:v>
                </c:pt>
                <c:pt idx="7">
                  <c:v>223</c:v>
                </c:pt>
                <c:pt idx="8">
                  <c:v>221</c:v>
                </c:pt>
                <c:pt idx="9">
                  <c:v>223</c:v>
                </c:pt>
                <c:pt idx="10">
                  <c:v>221</c:v>
                </c:pt>
                <c:pt idx="11">
                  <c:v>224</c:v>
                </c:pt>
                <c:pt idx="12">
                  <c:v>226</c:v>
                </c:pt>
                <c:pt idx="13">
                  <c:v>227</c:v>
                </c:pt>
                <c:pt idx="14">
                  <c:v>229</c:v>
                </c:pt>
                <c:pt idx="15">
                  <c:v>227</c:v>
                </c:pt>
                <c:pt idx="16">
                  <c:v>229</c:v>
                </c:pt>
                <c:pt idx="17">
                  <c:v>227</c:v>
                </c:pt>
                <c:pt idx="18">
                  <c:v>230</c:v>
                </c:pt>
                <c:pt idx="19">
                  <c:v>228</c:v>
                </c:pt>
              </c:numCache>
            </c:numRef>
          </c:val>
          <c:smooth val="0"/>
        </c:ser>
        <c:dLbls>
          <c:showLegendKey val="0"/>
          <c:showVal val="0"/>
          <c:showCatName val="0"/>
          <c:showSerName val="0"/>
          <c:showPercent val="0"/>
          <c:showBubbleSize val="0"/>
        </c:dLbls>
        <c:hiLowLines>
          <c:spPr>
            <a:ln w="12700" cap="flat">
              <a:solidFill>
                <a:sysClr val="windowText" lastClr="000000">
                  <a:shade val="95000"/>
                  <a:satMod val="105000"/>
                </a:sysClr>
              </a:solidFill>
              <a:prstDash val="dash"/>
              <a:bevel/>
            </a:ln>
          </c:spPr>
        </c:hiLowLines>
        <c:axId val="216433136"/>
        <c:axId val="216433528"/>
      </c:stockChart>
      <c:catAx>
        <c:axId val="216433136"/>
        <c:scaling>
          <c:orientation val="minMax"/>
        </c:scaling>
        <c:delete val="0"/>
        <c:axPos val="b"/>
        <c:title>
          <c:tx>
            <c:rich>
              <a:bodyPr/>
              <a:lstStyle/>
              <a:p>
                <a:pPr>
                  <a:defRPr/>
                </a:pPr>
                <a:r>
                  <a:rPr lang="en-US" dirty="0"/>
                  <a:t>Test Questions</a:t>
                </a:r>
              </a:p>
            </c:rich>
          </c:tx>
          <c:layout>
            <c:manualLayout>
              <c:xMode val="edge"/>
              <c:yMode val="edge"/>
              <c:x val="0.47284005736396389"/>
              <c:y val="0.94702066398744034"/>
            </c:manualLayout>
          </c:layout>
          <c:overlay val="0"/>
        </c:title>
        <c:numFmt formatCode="General" sourceLinked="1"/>
        <c:majorTickMark val="out"/>
        <c:minorTickMark val="none"/>
        <c:tickLblPos val="nextTo"/>
        <c:spPr>
          <a:ln>
            <a:solidFill>
              <a:sysClr val="windowText" lastClr="000000">
                <a:shade val="95000"/>
                <a:satMod val="105000"/>
              </a:sysClr>
            </a:solidFill>
          </a:ln>
        </c:spPr>
        <c:crossAx val="216433528"/>
        <c:crosses val="autoZero"/>
        <c:auto val="1"/>
        <c:lblAlgn val="ctr"/>
        <c:lblOffset val="100"/>
        <c:noMultiLvlLbl val="0"/>
      </c:catAx>
      <c:valAx>
        <c:axId val="216433528"/>
        <c:scaling>
          <c:orientation val="minMax"/>
          <c:max val="240"/>
          <c:min val="190"/>
        </c:scaling>
        <c:delete val="0"/>
        <c:axPos val="l"/>
        <c:title>
          <c:tx>
            <c:rich>
              <a:bodyPr rot="-5400000" vert="horz"/>
              <a:lstStyle/>
              <a:p>
                <a:pPr>
                  <a:defRPr/>
                </a:pPr>
                <a:r>
                  <a:rPr lang="en-US" dirty="0"/>
                  <a:t>Difficulty</a:t>
                </a:r>
                <a:r>
                  <a:rPr lang="en-US" baseline="0" dirty="0"/>
                  <a:t> expressed as RIT Value</a:t>
                </a:r>
                <a:endParaRPr lang="en-US" dirty="0"/>
              </a:p>
            </c:rich>
          </c:tx>
          <c:layout>
            <c:manualLayout>
              <c:xMode val="edge"/>
              <c:yMode val="edge"/>
              <c:x val="4.8023378520983895E-3"/>
              <c:y val="0.30850793766252682"/>
            </c:manualLayout>
          </c:layout>
          <c:overlay val="0"/>
        </c:title>
        <c:numFmt formatCode="General" sourceLinked="1"/>
        <c:majorTickMark val="out"/>
        <c:minorTickMark val="none"/>
        <c:tickLblPos val="nextTo"/>
        <c:spPr>
          <a:ln>
            <a:solidFill>
              <a:sysClr val="windowText" lastClr="000000">
                <a:shade val="95000"/>
                <a:satMod val="105000"/>
              </a:sysClr>
            </a:solidFill>
          </a:ln>
        </c:spPr>
        <c:crossAx val="216433136"/>
        <c:crosses val="autoZero"/>
        <c:crossBetween val="between"/>
        <c:majorUnit val="10"/>
      </c:valAx>
      <c:spPr>
        <a:gradFill flip="none" rotWithShape="1">
          <a:gsLst>
            <a:gs pos="26000">
              <a:srgbClr val="4F81BD">
                <a:lumMod val="20000"/>
                <a:lumOff val="80000"/>
              </a:srgbClr>
            </a:gs>
            <a:gs pos="28000">
              <a:srgbClr val="4F81BD">
                <a:lumMod val="40000"/>
                <a:lumOff val="60000"/>
              </a:srgbClr>
            </a:gs>
            <a:gs pos="72000">
              <a:srgbClr val="4F81BD">
                <a:lumMod val="40000"/>
                <a:lumOff val="60000"/>
              </a:srgbClr>
            </a:gs>
            <a:gs pos="85000">
              <a:srgbClr val="1F497D">
                <a:lumMod val="40000"/>
                <a:lumOff val="60000"/>
              </a:srgbClr>
            </a:gs>
            <a:gs pos="100000">
              <a:sysClr val="window" lastClr="FFFFFF">
                <a:lumMod val="65000"/>
              </a:sysClr>
            </a:gs>
          </a:gsLst>
          <a:lin ang="5400000" scaled="1"/>
          <a:tileRect/>
        </a:gradFill>
      </c:spPr>
    </c:plotArea>
    <c:plotVisOnly val="1"/>
    <c:dispBlanksAs val="gap"/>
    <c:showDLblsOverMax val="0"/>
  </c:chart>
  <c:spPr>
    <a:solidFill>
      <a:schemeClr val="bg1"/>
    </a:solidFill>
    <a:effectLst>
      <a:innerShdw blurRad="63500" dist="50800" dir="3180000">
        <a:sysClr val="window" lastClr="FFFFFF">
          <a:lumMod val="50000"/>
          <a:alpha val="50000"/>
        </a:sysClr>
      </a:innerShdw>
    </a:effectLst>
  </c:spPr>
  <c:externalData r:id="rId4">
    <c:autoUpdate val="0"/>
  </c:externalData>
  <c:userShapes r:id="rId5"/>
</c:chartSpace>
</file>

<file path=ppt/drawings/drawing1.xml><?xml version="1.0" encoding="utf-8"?>
<c:userShapes xmlns:c="http://schemas.openxmlformats.org/drawingml/2006/chart">
  <cdr:relSizeAnchor xmlns:cdr="http://schemas.openxmlformats.org/drawingml/2006/chartDrawing">
    <cdr:from>
      <cdr:x>0.07603</cdr:x>
      <cdr:y>0.59815</cdr:y>
    </cdr:from>
    <cdr:to>
      <cdr:x>0.98325</cdr:x>
      <cdr:y>0.59815</cdr:y>
    </cdr:to>
    <cdr:sp macro="" textlink="">
      <cdr:nvSpPr>
        <cdr:cNvPr id="10" name="Straight Connector 9"/>
        <cdr:cNvSpPr/>
      </cdr:nvSpPr>
      <cdr:spPr>
        <a:xfrm xmlns:a="http://schemas.openxmlformats.org/drawingml/2006/main">
          <a:off x="561975" y="2466976"/>
          <a:ext cx="6705600" cy="0"/>
        </a:xfrm>
        <a:prstGeom xmlns:a="http://schemas.openxmlformats.org/drawingml/2006/main" prst="line">
          <a:avLst/>
        </a:prstGeom>
        <a:ln xmlns:a="http://schemas.openxmlformats.org/drawingml/2006/main" w="19050">
          <a:solidFill>
            <a:schemeClr val="bg1">
              <a:lumMod val="6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0.49871</cdr:x>
      <cdr:y>0.58661</cdr:y>
    </cdr:from>
    <cdr:to>
      <cdr:x>0.56959</cdr:x>
      <cdr:y>0.6582</cdr:y>
    </cdr:to>
    <cdr:sp macro="" textlink="">
      <cdr:nvSpPr>
        <cdr:cNvPr id="11" name="TextBox 10"/>
        <cdr:cNvSpPr txBox="1"/>
      </cdr:nvSpPr>
      <cdr:spPr>
        <a:xfrm xmlns:a="http://schemas.openxmlformats.org/drawingml/2006/main">
          <a:off x="3686175" y="2419351"/>
          <a:ext cx="523875"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solidFill>
                <a:schemeClr val="bg1">
                  <a:lumMod val="50000"/>
                </a:schemeClr>
              </a:solidFill>
            </a:rPr>
            <a:t>Basic</a:t>
          </a:r>
        </a:p>
      </cdr:txBody>
    </cdr:sp>
  </cdr:relSizeAnchor>
  <cdr:relSizeAnchor xmlns:cdr="http://schemas.openxmlformats.org/drawingml/2006/chartDrawing">
    <cdr:from>
      <cdr:x>0.49871</cdr:x>
      <cdr:y>0.53811</cdr:y>
    </cdr:from>
    <cdr:to>
      <cdr:x>0.6018</cdr:x>
      <cdr:y>0.6097</cdr:y>
    </cdr:to>
    <cdr:sp macro="" textlink="">
      <cdr:nvSpPr>
        <cdr:cNvPr id="12" name="TextBox 1"/>
        <cdr:cNvSpPr txBox="1"/>
      </cdr:nvSpPr>
      <cdr:spPr>
        <a:xfrm xmlns:a="http://schemas.openxmlformats.org/drawingml/2006/main">
          <a:off x="3686175" y="2219325"/>
          <a:ext cx="762000" cy="2952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dirty="0">
              <a:solidFill>
                <a:sysClr val="window" lastClr="FFFFFF">
                  <a:lumMod val="50000"/>
                </a:sysClr>
              </a:solidFill>
            </a:rPr>
            <a:t>Proficient</a:t>
          </a:r>
        </a:p>
      </cdr:txBody>
    </cdr:sp>
  </cdr:relSizeAnchor>
  <cdr:relSizeAnchor xmlns:cdr="http://schemas.openxmlformats.org/drawingml/2006/chartDrawing">
    <cdr:from>
      <cdr:x>0.07732</cdr:x>
      <cdr:y>0.18707</cdr:y>
    </cdr:from>
    <cdr:to>
      <cdr:x>0.98454</cdr:x>
      <cdr:y>0.18707</cdr:y>
    </cdr:to>
    <cdr:sp macro="" textlink="">
      <cdr:nvSpPr>
        <cdr:cNvPr id="14" name="Straight Connector 13"/>
        <cdr:cNvSpPr/>
      </cdr:nvSpPr>
      <cdr:spPr>
        <a:xfrm xmlns:a="http://schemas.openxmlformats.org/drawingml/2006/main">
          <a:off x="571500" y="771526"/>
          <a:ext cx="6705600" cy="0"/>
        </a:xfrm>
        <a:prstGeom xmlns:a="http://schemas.openxmlformats.org/drawingml/2006/main" prst="line">
          <a:avLst/>
        </a:prstGeom>
        <a:noFill xmlns:a="http://schemas.openxmlformats.org/drawingml/2006/main"/>
        <a:ln xmlns:a="http://schemas.openxmlformats.org/drawingml/2006/main" w="19050" cap="flat" cmpd="sng" algn="ctr">
          <a:solidFill>
            <a:sysClr val="window" lastClr="FFFFFF">
              <a:lumMod val="65000"/>
            </a:sysClr>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dr:relSizeAnchor xmlns:cdr="http://schemas.openxmlformats.org/drawingml/2006/chartDrawing">
    <cdr:from>
      <cdr:x>0.07732</cdr:x>
      <cdr:y>0.15243</cdr:y>
    </cdr:from>
    <cdr:to>
      <cdr:x>0.99098</cdr:x>
      <cdr:y>0.18245</cdr:y>
    </cdr:to>
    <cdr:sp macro="" textlink="">
      <cdr:nvSpPr>
        <cdr:cNvPr id="18" name="Rectangle 17"/>
        <cdr:cNvSpPr/>
      </cdr:nvSpPr>
      <cdr:spPr>
        <a:xfrm xmlns:a="http://schemas.openxmlformats.org/drawingml/2006/main">
          <a:off x="571500" y="628651"/>
          <a:ext cx="6753225" cy="123825"/>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0.50129</cdr:x>
      <cdr:y>0.12933</cdr:y>
    </cdr:from>
    <cdr:to>
      <cdr:x>0.60438</cdr:x>
      <cdr:y>0.20092</cdr:y>
    </cdr:to>
    <cdr:sp macro="" textlink="">
      <cdr:nvSpPr>
        <cdr:cNvPr id="15" name="TextBox 1"/>
        <cdr:cNvSpPr txBox="1"/>
      </cdr:nvSpPr>
      <cdr:spPr>
        <a:xfrm xmlns:a="http://schemas.openxmlformats.org/drawingml/2006/main">
          <a:off x="3705225" y="533400"/>
          <a:ext cx="762000" cy="2952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dirty="0">
              <a:solidFill>
                <a:sysClr val="window" lastClr="FFFFFF">
                  <a:lumMod val="50000"/>
                </a:sysClr>
              </a:solidFill>
            </a:rPr>
            <a:t>Advanced</a:t>
          </a:r>
        </a:p>
      </cdr:txBody>
    </cdr:sp>
  </cdr:relSizeAnchor>
</c:userShapes>
</file>

<file path=ppt/drawings/drawing2.xml><?xml version="1.0" encoding="utf-8"?>
<c:userShapes xmlns:c="http://schemas.openxmlformats.org/drawingml/2006/chart">
  <cdr:relSizeAnchor xmlns:cdr="http://schemas.openxmlformats.org/drawingml/2006/chartDrawing">
    <cdr:from>
      <cdr:x>0.02706</cdr:x>
      <cdr:y>0.75057</cdr:y>
    </cdr:from>
    <cdr:to>
      <cdr:x>0.98196</cdr:x>
      <cdr:y>0.75058</cdr:y>
    </cdr:to>
    <cdr:sp macro="" textlink="">
      <cdr:nvSpPr>
        <cdr:cNvPr id="10" name="Straight Connector 9"/>
        <cdr:cNvSpPr/>
      </cdr:nvSpPr>
      <cdr:spPr>
        <a:xfrm xmlns:a="http://schemas.openxmlformats.org/drawingml/2006/main" flipV="1">
          <a:off x="200025" y="3095614"/>
          <a:ext cx="7058044" cy="11"/>
        </a:xfrm>
        <a:prstGeom xmlns:a="http://schemas.openxmlformats.org/drawingml/2006/main" prst="line">
          <a:avLst/>
        </a:prstGeom>
        <a:ln xmlns:a="http://schemas.openxmlformats.org/drawingml/2006/main" w="19050">
          <a:solidFill>
            <a:schemeClr val="tx2">
              <a:lumMod val="40000"/>
              <a:lumOff val="6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0.02706</cdr:x>
      <cdr:y>0.74134</cdr:y>
    </cdr:from>
    <cdr:to>
      <cdr:x>0.09794</cdr:x>
      <cdr:y>0.81293</cdr:y>
    </cdr:to>
    <cdr:sp macro="" textlink="">
      <cdr:nvSpPr>
        <cdr:cNvPr id="11" name="TextBox 10"/>
        <cdr:cNvSpPr txBox="1"/>
      </cdr:nvSpPr>
      <cdr:spPr>
        <a:xfrm xmlns:a="http://schemas.openxmlformats.org/drawingml/2006/main">
          <a:off x="200015" y="3057545"/>
          <a:ext cx="523903" cy="2952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solidFill>
                <a:schemeClr val="tx2">
                  <a:lumMod val="40000"/>
                  <a:lumOff val="60000"/>
                </a:schemeClr>
              </a:solidFill>
            </a:rPr>
            <a:t>Basic</a:t>
          </a:r>
        </a:p>
      </cdr:txBody>
    </cdr:sp>
  </cdr:relSizeAnchor>
  <cdr:relSizeAnchor xmlns:cdr="http://schemas.openxmlformats.org/drawingml/2006/chartDrawing">
    <cdr:from>
      <cdr:x>0.02577</cdr:x>
      <cdr:y>0.35566</cdr:y>
    </cdr:from>
    <cdr:to>
      <cdr:x>0.98196</cdr:x>
      <cdr:y>0.35566</cdr:y>
    </cdr:to>
    <cdr:sp macro="" textlink="">
      <cdr:nvSpPr>
        <cdr:cNvPr id="14" name="Straight Connector 13"/>
        <cdr:cNvSpPr/>
      </cdr:nvSpPr>
      <cdr:spPr>
        <a:xfrm xmlns:a="http://schemas.openxmlformats.org/drawingml/2006/main">
          <a:off x="190500" y="1466851"/>
          <a:ext cx="7067579" cy="11"/>
        </a:xfrm>
        <a:prstGeom xmlns:a="http://schemas.openxmlformats.org/drawingml/2006/main" prst="line">
          <a:avLst/>
        </a:prstGeom>
        <a:noFill xmlns:a="http://schemas.openxmlformats.org/drawingml/2006/main"/>
        <a:ln xmlns:a="http://schemas.openxmlformats.org/drawingml/2006/main" w="19050" cap="flat" cmpd="sng" algn="ctr">
          <a:solidFill>
            <a:schemeClr val="tx2">
              <a:lumMod val="40000"/>
              <a:lumOff val="60000"/>
            </a:schemeClr>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dr:relSizeAnchor xmlns:cdr="http://schemas.openxmlformats.org/drawingml/2006/chartDrawing">
    <cdr:from>
      <cdr:x>0.02062</cdr:x>
      <cdr:y>0.29792</cdr:y>
    </cdr:from>
    <cdr:to>
      <cdr:x>0.12371</cdr:x>
      <cdr:y>0.36951</cdr:y>
    </cdr:to>
    <cdr:sp macro="" textlink="">
      <cdr:nvSpPr>
        <cdr:cNvPr id="15" name="TextBox 1"/>
        <cdr:cNvSpPr txBox="1"/>
      </cdr:nvSpPr>
      <cdr:spPr>
        <a:xfrm xmlns:a="http://schemas.openxmlformats.org/drawingml/2006/main">
          <a:off x="152410" y="1228724"/>
          <a:ext cx="761979" cy="2952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dirty="0">
              <a:solidFill>
                <a:schemeClr val="tx2">
                  <a:lumMod val="40000"/>
                  <a:lumOff val="60000"/>
                </a:schemeClr>
              </a:solidFill>
            </a:rPr>
            <a:t>Advanced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38475" cy="465138"/>
          </a:xfrm>
          <a:prstGeom prst="rect">
            <a:avLst/>
          </a:prstGeom>
        </p:spPr>
        <p:txBody>
          <a:bodyPr vert="horz" lIns="91409" tIns="45707" rIns="91409" bIns="45707" rtlCol="0"/>
          <a:lstStyle>
            <a:lvl1pPr algn="l">
              <a:defRPr sz="1200"/>
            </a:lvl1pPr>
          </a:lstStyle>
          <a:p>
            <a:endParaRPr lang="en-US" dirty="0"/>
          </a:p>
        </p:txBody>
      </p:sp>
      <p:sp>
        <p:nvSpPr>
          <p:cNvPr id="3" name="Date Placeholder 2"/>
          <p:cNvSpPr>
            <a:spLocks noGrp="1"/>
          </p:cNvSpPr>
          <p:nvPr>
            <p:ph type="dt" sz="quarter" idx="1"/>
          </p:nvPr>
        </p:nvSpPr>
        <p:spPr>
          <a:xfrm>
            <a:off x="3970341" y="0"/>
            <a:ext cx="3038475" cy="465138"/>
          </a:xfrm>
          <a:prstGeom prst="rect">
            <a:avLst/>
          </a:prstGeom>
        </p:spPr>
        <p:txBody>
          <a:bodyPr vert="horz" lIns="91409" tIns="45707" rIns="91409" bIns="45707" rtlCol="0"/>
          <a:lstStyle>
            <a:lvl1pPr algn="r">
              <a:defRPr sz="1200"/>
            </a:lvl1pPr>
          </a:lstStyle>
          <a:p>
            <a:fld id="{49785151-272A-4B9F-8308-01711D5A18B5}" type="datetimeFigureOut">
              <a:rPr lang="en-US" smtClean="0"/>
              <a:pPr/>
              <a:t>2/8/2016</a:t>
            </a:fld>
            <a:endParaRPr lang="en-US" dirty="0"/>
          </a:p>
        </p:txBody>
      </p:sp>
      <p:sp>
        <p:nvSpPr>
          <p:cNvPr id="4" name="Footer Placeholder 3"/>
          <p:cNvSpPr>
            <a:spLocks noGrp="1"/>
          </p:cNvSpPr>
          <p:nvPr>
            <p:ph type="ftr" sz="quarter" idx="2"/>
          </p:nvPr>
        </p:nvSpPr>
        <p:spPr>
          <a:xfrm>
            <a:off x="4" y="8829678"/>
            <a:ext cx="3038475" cy="465138"/>
          </a:xfrm>
          <a:prstGeom prst="rect">
            <a:avLst/>
          </a:prstGeom>
        </p:spPr>
        <p:txBody>
          <a:bodyPr vert="horz" lIns="91409" tIns="45707" rIns="91409" bIns="45707" rtlCol="0" anchor="b"/>
          <a:lstStyle>
            <a:lvl1pPr algn="l">
              <a:defRPr sz="1200"/>
            </a:lvl1pPr>
          </a:lstStyle>
          <a:p>
            <a:r>
              <a:rPr lang="en-US" smtClean="0"/>
              <a:t>Research and Evaluation, Santa Ana USD (v1.0 - Updated January 19, 2015)</a:t>
            </a:r>
            <a:endParaRPr lang="en-US" dirty="0"/>
          </a:p>
        </p:txBody>
      </p:sp>
      <p:sp>
        <p:nvSpPr>
          <p:cNvPr id="5" name="Slide Number Placeholder 4"/>
          <p:cNvSpPr>
            <a:spLocks noGrp="1"/>
          </p:cNvSpPr>
          <p:nvPr>
            <p:ph type="sldNum" sz="quarter" idx="3"/>
          </p:nvPr>
        </p:nvSpPr>
        <p:spPr>
          <a:xfrm>
            <a:off x="3970341" y="8829678"/>
            <a:ext cx="3038475" cy="465138"/>
          </a:xfrm>
          <a:prstGeom prst="rect">
            <a:avLst/>
          </a:prstGeom>
        </p:spPr>
        <p:txBody>
          <a:bodyPr vert="horz" lIns="91409" tIns="45707" rIns="91409" bIns="45707" rtlCol="0" anchor="b"/>
          <a:lstStyle>
            <a:lvl1pPr algn="r">
              <a:defRPr sz="1200"/>
            </a:lvl1pPr>
          </a:lstStyle>
          <a:p>
            <a:fld id="{A4AE4FE9-277E-42E7-B848-3B81583E1791}" type="slidenum">
              <a:rPr lang="en-US" smtClean="0"/>
              <a:pPr/>
              <a:t>‹#›</a:t>
            </a:fld>
            <a:endParaRPr lang="en-US" dirty="0"/>
          </a:p>
        </p:txBody>
      </p:sp>
    </p:spTree>
    <p:extLst>
      <p:ext uri="{BB962C8B-B14F-4D97-AF65-F5344CB8AC3E}">
        <p14:creationId xmlns:p14="http://schemas.microsoft.com/office/powerpoint/2010/main" val="366922383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47" tIns="46573" rIns="93147" bIns="46573" rtlCol="0"/>
          <a:lstStyle>
            <a:lvl1pPr algn="l">
              <a:defRPr sz="1200"/>
            </a:lvl1pPr>
          </a:lstStyle>
          <a:p>
            <a:endParaRPr lang="en-US" dirty="0"/>
          </a:p>
        </p:txBody>
      </p:sp>
      <p:sp>
        <p:nvSpPr>
          <p:cNvPr id="3" name="Date Placeholder 2"/>
          <p:cNvSpPr>
            <a:spLocks noGrp="1"/>
          </p:cNvSpPr>
          <p:nvPr>
            <p:ph type="dt" idx="1"/>
          </p:nvPr>
        </p:nvSpPr>
        <p:spPr>
          <a:xfrm>
            <a:off x="3970942" y="0"/>
            <a:ext cx="3037840" cy="464820"/>
          </a:xfrm>
          <a:prstGeom prst="rect">
            <a:avLst/>
          </a:prstGeom>
        </p:spPr>
        <p:txBody>
          <a:bodyPr vert="horz" lIns="93147" tIns="46573" rIns="93147" bIns="46573" rtlCol="0"/>
          <a:lstStyle>
            <a:lvl1pPr algn="r">
              <a:defRPr sz="1200"/>
            </a:lvl1pPr>
          </a:lstStyle>
          <a:p>
            <a:fld id="{9C5200A1-5D28-4131-A52A-5670CF766848}" type="datetimeFigureOut">
              <a:rPr lang="en-US" smtClean="0"/>
              <a:pPr/>
              <a:t>2/8/2016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7" tIns="46573" rIns="93147" bIns="46573" rtlCol="0" anchor="ctr"/>
          <a:lstStyle/>
          <a:p>
            <a:endParaRPr lang="en-US" dirty="0"/>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3147" tIns="46573" rIns="93147" bIns="465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70"/>
            <a:ext cx="3037840" cy="464820"/>
          </a:xfrm>
          <a:prstGeom prst="rect">
            <a:avLst/>
          </a:prstGeom>
        </p:spPr>
        <p:txBody>
          <a:bodyPr vert="horz" lIns="93147" tIns="46573" rIns="93147" bIns="46573" rtlCol="0" anchor="b"/>
          <a:lstStyle>
            <a:lvl1pPr algn="l">
              <a:defRPr sz="1200"/>
            </a:lvl1pPr>
          </a:lstStyle>
          <a:p>
            <a:r>
              <a:rPr lang="en-US" smtClean="0"/>
              <a:t>Research and Evaluation, Santa Ana USD (v1.0 - Updated January 19, 2015)</a:t>
            </a:r>
            <a:endParaRPr lang="en-US" dirty="0"/>
          </a:p>
        </p:txBody>
      </p:sp>
      <p:sp>
        <p:nvSpPr>
          <p:cNvPr id="7" name="Slide Number Placeholder 6"/>
          <p:cNvSpPr>
            <a:spLocks noGrp="1"/>
          </p:cNvSpPr>
          <p:nvPr>
            <p:ph type="sldNum" sz="quarter" idx="5"/>
          </p:nvPr>
        </p:nvSpPr>
        <p:spPr>
          <a:xfrm>
            <a:off x="3970942" y="8829970"/>
            <a:ext cx="3037840" cy="464820"/>
          </a:xfrm>
          <a:prstGeom prst="rect">
            <a:avLst/>
          </a:prstGeom>
        </p:spPr>
        <p:txBody>
          <a:bodyPr vert="horz" lIns="93147" tIns="46573" rIns="93147" bIns="46573" rtlCol="0" anchor="b"/>
          <a:lstStyle>
            <a:lvl1pPr algn="r">
              <a:defRPr sz="1200"/>
            </a:lvl1pPr>
          </a:lstStyle>
          <a:p>
            <a:fld id="{3B38D3BA-A127-4309-9393-EBC7ADBA29E5}" type="slidenum">
              <a:rPr lang="en-US" smtClean="0"/>
              <a:pPr/>
              <a:t>‹#›</a:t>
            </a:fld>
            <a:endParaRPr lang="en-US" dirty="0"/>
          </a:p>
        </p:txBody>
      </p:sp>
    </p:spTree>
    <p:extLst>
      <p:ext uri="{BB962C8B-B14F-4D97-AF65-F5344CB8AC3E}">
        <p14:creationId xmlns:p14="http://schemas.microsoft.com/office/powerpoint/2010/main" val="24549421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ausd.us/Page/2729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sz="900" dirty="0"/>
          </a:p>
        </p:txBody>
      </p:sp>
      <p:sp>
        <p:nvSpPr>
          <p:cNvPr id="4" name="Slide Number Placeholder 3"/>
          <p:cNvSpPr>
            <a:spLocks noGrp="1"/>
          </p:cNvSpPr>
          <p:nvPr>
            <p:ph type="sldNum" sz="quarter" idx="10"/>
          </p:nvPr>
        </p:nvSpPr>
        <p:spPr/>
        <p:txBody>
          <a:bodyPr/>
          <a:lstStyle/>
          <a:p>
            <a:fld id="{3B38D3BA-A127-4309-9393-EBC7ADBA29E5}" type="slidenum">
              <a:rPr lang="en-US" smtClean="0"/>
              <a:pPr/>
              <a:t>1</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2253532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900" dirty="0"/>
              <a:t>Psychologist Lev Vygotsky coined the term “zone of proximal development” (ZPD) in the 1930s to describe the sweet spot where instruction is most beneficial for each student – just beyond his or her current level of independent capability. You can think of the ZPD as the difference between what a child can do independently and what he or she is capable of doing with targeted assistance (scaffolding).</a:t>
            </a:r>
          </a:p>
          <a:p>
            <a:pPr fontAlgn="base"/>
            <a:endParaRPr lang="en-US" sz="900" dirty="0"/>
          </a:p>
          <a:p>
            <a:pPr fontAlgn="base"/>
            <a:r>
              <a:rPr lang="en-US" sz="900" dirty="0"/>
              <a:t>Instruction focused within each student’s ZPD is not too difficult or too easy, but just challenging enough to help him or her develop new skills by building on those that have already been established. Students are most receptive to instruction within their ZPD because it represents the next logical step in their ongoing skill development. In contrast, without reliable information on students’ constantly evolving ZPDs, it is difficult to identify who is ready for more challenging material and who needs additional assistance.</a:t>
            </a:r>
          </a:p>
          <a:p>
            <a:pPr fontAlgn="base"/>
            <a:endParaRPr lang="en-US" sz="900" dirty="0"/>
          </a:p>
          <a:p>
            <a:pPr fontAlgn="base"/>
            <a:r>
              <a:rPr lang="en-US" sz="900" dirty="0"/>
              <a:t>Understanding how to locate and use each student’s ZPD can help educators plan more targeted instruction for the whole class, small groups, and individuals. </a:t>
            </a:r>
          </a:p>
          <a:p>
            <a:pPr fontAlgn="base"/>
            <a:endParaRPr lang="en-US" sz="900" dirty="0"/>
          </a:p>
          <a:p>
            <a:pPr fontAlgn="base"/>
            <a:r>
              <a:rPr lang="en-US" sz="900" dirty="0"/>
              <a:t>Source: The Zone of Proximal Development (ZPD) and Why It Matters for Early Childhood Learning</a:t>
            </a:r>
          </a:p>
          <a:p>
            <a:pPr fontAlgn="base"/>
            <a:r>
              <a:rPr lang="en-US" sz="900" dirty="0"/>
              <a:t>http://www.nwea.org/blog/2012/the-zone-of-proximal-development-zpd-and-why-it-matters-for-early-childhood-learning/</a:t>
            </a:r>
          </a:p>
        </p:txBody>
      </p:sp>
      <p:sp>
        <p:nvSpPr>
          <p:cNvPr id="4" name="Slide Number Placeholder 3"/>
          <p:cNvSpPr>
            <a:spLocks noGrp="1"/>
          </p:cNvSpPr>
          <p:nvPr>
            <p:ph type="sldNum" sz="quarter" idx="10"/>
          </p:nvPr>
        </p:nvSpPr>
        <p:spPr/>
        <p:txBody>
          <a:bodyPr/>
          <a:lstStyle/>
          <a:p>
            <a:fld id="{B9CFA99D-1447-465B-BEAC-6F832185C2AE}"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2416383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sz="900" dirty="0"/>
          </a:p>
          <a:p>
            <a:pPr>
              <a:defRPr/>
            </a:pPr>
            <a:r>
              <a:rPr lang="en-US" sz="900" dirty="0"/>
              <a:t>RIT (</a:t>
            </a:r>
            <a:r>
              <a:rPr lang="en-US" sz="900" b="1" u="sng" dirty="0" err="1"/>
              <a:t>R</a:t>
            </a:r>
            <a:r>
              <a:rPr lang="en-US" sz="900" dirty="0" err="1"/>
              <a:t>asch</a:t>
            </a:r>
            <a:r>
              <a:rPr lang="en-US" sz="900" dirty="0"/>
              <a:t> Un</a:t>
            </a:r>
            <a:r>
              <a:rPr lang="en-US" sz="900" b="1" u="sng" dirty="0"/>
              <a:t>it</a:t>
            </a:r>
            <a:r>
              <a:rPr lang="en-US" sz="900" dirty="0"/>
              <a:t>) Scale</a:t>
            </a:r>
          </a:p>
          <a:p>
            <a:pPr>
              <a:defRPr/>
            </a:pPr>
            <a:endParaRPr lang="en-US" sz="900" dirty="0">
              <a:ea typeface="ＭＳ Ｐゴシック" charset="-128"/>
            </a:endParaRPr>
          </a:p>
          <a:p>
            <a:pPr>
              <a:defRPr/>
            </a:pPr>
            <a:r>
              <a:rPr lang="en-US" sz="900" dirty="0">
                <a:ea typeface="ＭＳ Ｐゴシック" charset="-128"/>
              </a:rPr>
              <a:t>MAP assessments developed by NWEA use a scale called RIT to measure student achievement and growth in mathematics and reading from year to year.</a:t>
            </a:r>
          </a:p>
          <a:p>
            <a:pPr>
              <a:defRPr/>
            </a:pPr>
            <a:endParaRPr lang="en-US" sz="900" dirty="0">
              <a:ea typeface="ＭＳ Ｐゴシック" charset="-128"/>
            </a:endParaRPr>
          </a:p>
          <a:p>
            <a:pPr>
              <a:defRPr/>
            </a:pPr>
            <a:r>
              <a:rPr lang="en-US" sz="900" dirty="0">
                <a:ea typeface="ＭＳ Ｐゴシック" charset="-128"/>
              </a:rPr>
              <a:t>RIT stands for </a:t>
            </a:r>
            <a:r>
              <a:rPr lang="en-US" sz="900" b="1" u="sng" dirty="0" err="1">
                <a:ea typeface="ＭＳ Ｐゴシック" charset="-128"/>
              </a:rPr>
              <a:t>R</a:t>
            </a:r>
            <a:r>
              <a:rPr lang="en-US" sz="900" dirty="0" err="1">
                <a:ea typeface="ＭＳ Ｐゴシック" charset="-128"/>
              </a:rPr>
              <a:t>asch</a:t>
            </a:r>
            <a:r>
              <a:rPr lang="en-US" sz="900" dirty="0">
                <a:ea typeface="ＭＳ Ｐゴシック" charset="-128"/>
              </a:rPr>
              <a:t> </a:t>
            </a:r>
            <a:r>
              <a:rPr lang="en-US" sz="900" dirty="0" err="1">
                <a:ea typeface="ＭＳ Ｐゴシック" charset="-128"/>
              </a:rPr>
              <a:t>un</a:t>
            </a:r>
            <a:r>
              <a:rPr lang="en-US" sz="900" b="1" u="sng" dirty="0" err="1">
                <a:ea typeface="ＭＳ Ｐゴシック" charset="-128"/>
              </a:rPr>
              <a:t>IT</a:t>
            </a:r>
            <a:r>
              <a:rPr lang="en-US" sz="900" dirty="0">
                <a:ea typeface="ＭＳ Ｐゴシック" charset="-128"/>
              </a:rPr>
              <a:t> and is a measurement scale developed to simplify the interpretation of test scores. </a:t>
            </a:r>
            <a:r>
              <a:rPr lang="en-US" sz="900" dirty="0"/>
              <a:t>The RIT scale uses individual item difficulty values (RIT value) to determine the performance of individual students.</a:t>
            </a:r>
            <a:endParaRPr lang="en-US" sz="900" dirty="0">
              <a:ea typeface="ＭＳ Ｐゴシック" charset="-128"/>
            </a:endParaRPr>
          </a:p>
          <a:p>
            <a:pPr defTabSz="913900">
              <a:defRPr/>
            </a:pPr>
            <a:endParaRPr lang="en-US" sz="900" dirty="0">
              <a:ea typeface="ＭＳ Ｐゴシック" charset="-128"/>
            </a:endParaRPr>
          </a:p>
          <a:p>
            <a:pPr defTabSz="913900">
              <a:defRPr/>
            </a:pPr>
            <a:r>
              <a:rPr lang="en-US" sz="900" dirty="0">
                <a:ea typeface="ＭＳ Ｐゴシック" charset="-128"/>
              </a:rPr>
              <a:t>A RIT score is an estimation of a student’s instructional level and also measures student progress or growth in school. </a:t>
            </a:r>
          </a:p>
          <a:p>
            <a:pPr defTabSz="913900">
              <a:defRPr/>
            </a:pPr>
            <a:endParaRPr lang="en-US" sz="900" dirty="0">
              <a:ea typeface="ＭＳ Ｐゴシック" charset="-128"/>
            </a:endParaRPr>
          </a:p>
          <a:p>
            <a:pPr defTabSz="913900">
              <a:defRPr/>
            </a:pPr>
            <a:r>
              <a:rPr lang="en-US" sz="900" dirty="0">
                <a:ea typeface="ＭＳ Ｐゴシック" charset="-128"/>
              </a:rPr>
              <a:t>The RIT scale is an equal-interval scale, much like feet and inches on a yardstick, and it is an efficient tool to improve student learning because it enables educators to pinpoint what students have learned and what students are ready to learn.</a:t>
            </a:r>
          </a:p>
          <a:p>
            <a:pPr>
              <a:defRPr/>
            </a:pPr>
            <a:endParaRPr lang="en-US" sz="900" dirty="0">
              <a:ea typeface="ＭＳ Ｐゴシック" charset="-128"/>
            </a:endParaRPr>
          </a:p>
          <a:p>
            <a:pPr>
              <a:defRPr/>
            </a:pPr>
            <a:r>
              <a:rPr lang="en-US" sz="900" dirty="0">
                <a:ea typeface="ＭＳ Ｐゴシック" charset="-128"/>
              </a:rPr>
              <a:t>**</a:t>
            </a:r>
          </a:p>
          <a:p>
            <a:r>
              <a:rPr lang="en-US" sz="900" dirty="0"/>
              <a:t>RIT (</a:t>
            </a:r>
            <a:r>
              <a:rPr lang="en-US" sz="900" b="1" u="sng" dirty="0" err="1"/>
              <a:t>R</a:t>
            </a:r>
            <a:r>
              <a:rPr lang="en-US" sz="900" dirty="0" err="1"/>
              <a:t>asch</a:t>
            </a:r>
            <a:r>
              <a:rPr lang="en-US" sz="900" dirty="0"/>
              <a:t> Un</a:t>
            </a:r>
            <a:r>
              <a:rPr lang="en-US" sz="900" b="1" u="sng" dirty="0"/>
              <a:t>it</a:t>
            </a:r>
            <a:r>
              <a:rPr lang="en-US" sz="900" dirty="0"/>
              <a:t>) Scale is:</a:t>
            </a:r>
          </a:p>
          <a:p>
            <a:pPr marL="173333" indent="-173333">
              <a:buFont typeface="Arial" panose="020B0604020202020204" pitchFamily="34" charset="0"/>
              <a:buChar char="•"/>
            </a:pPr>
            <a:r>
              <a:rPr lang="en-US" sz="900" dirty="0"/>
              <a:t>Achievement scale</a:t>
            </a:r>
          </a:p>
          <a:p>
            <a:pPr marL="173333" indent="-173333">
              <a:buFont typeface="Arial" panose="020B0604020202020204" pitchFamily="34" charset="0"/>
              <a:buChar char="•"/>
            </a:pPr>
            <a:r>
              <a:rPr lang="en-US" sz="900" dirty="0"/>
              <a:t>Equal interval</a:t>
            </a:r>
          </a:p>
          <a:p>
            <a:pPr marL="173333" indent="-173333">
              <a:buFont typeface="Arial" panose="020B0604020202020204" pitchFamily="34" charset="0"/>
              <a:buChar char="•"/>
            </a:pPr>
            <a:r>
              <a:rPr lang="en-US" sz="900" dirty="0"/>
              <a:t>Shows growth over time</a:t>
            </a:r>
          </a:p>
          <a:p>
            <a:pPr marL="173333" indent="-173333">
              <a:buFont typeface="Arial" panose="020B0604020202020204" pitchFamily="34" charset="0"/>
              <a:buChar char="•"/>
            </a:pPr>
            <a:r>
              <a:rPr lang="en-US" sz="900" dirty="0"/>
              <a:t>Grade/Age and standards independent</a:t>
            </a:r>
          </a:p>
          <a:p>
            <a:pPr marL="173333" indent="-173333">
              <a:buFont typeface="Arial" panose="020B0604020202020204" pitchFamily="34" charset="0"/>
              <a:buChar char="•"/>
              <a:defRPr/>
            </a:pPr>
            <a:r>
              <a:rPr lang="en-US" sz="900" dirty="0"/>
              <a:t>Linked to </a:t>
            </a:r>
            <a:r>
              <a:rPr lang="en-US" sz="900" i="1" dirty="0"/>
              <a:t>The Learning Continuum </a:t>
            </a:r>
          </a:p>
          <a:p>
            <a:pPr>
              <a:defRPr/>
            </a:pPr>
            <a:endParaRPr lang="en-US" sz="900" dirty="0"/>
          </a:p>
          <a:p>
            <a:pPr>
              <a:defRPr/>
            </a:pPr>
            <a:r>
              <a:rPr lang="en-US" sz="900" dirty="0"/>
              <a:t>Learning Continuum = </a:t>
            </a:r>
            <a:r>
              <a:rPr lang="en-US" sz="900" i="1" dirty="0"/>
              <a:t>The Learning Continuum </a:t>
            </a:r>
            <a:r>
              <a:rPr lang="en-US" sz="900" dirty="0"/>
              <a:t>translates assessment scores into skills and concepts students may be ready to learn.  It orders specific reading and mathematics skills and concepts by achievement level.  The skills and concepts align to the goal structures and content of a state’s standards.  For easy reference, the skills and concepts are grouped along the continuum according to the RIT measurement scale.  </a:t>
            </a:r>
          </a:p>
          <a:p>
            <a:pPr>
              <a:defRPr/>
            </a:pPr>
            <a:endParaRPr lang="en-US" sz="900" dirty="0"/>
          </a:p>
          <a:p>
            <a:pPr>
              <a:defRPr/>
            </a:pPr>
            <a:endParaRPr lang="en-US" sz="900" dirty="0">
              <a:ea typeface="ＭＳ Ｐゴシック" charset="-128"/>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184" eaLnBrk="0" hangingPunct="0">
              <a:spcBef>
                <a:spcPct val="30000"/>
              </a:spcBef>
              <a:defRPr sz="1200">
                <a:solidFill>
                  <a:schemeClr val="tx1"/>
                </a:solidFill>
                <a:latin typeface="Calibri" pitchFamily="34" charset="0"/>
                <a:ea typeface="MS PGothic" pitchFamily="34" charset="-128"/>
              </a:defRPr>
            </a:lvl1pPr>
            <a:lvl2pPr marL="735688" indent="-282957" defTabSz="932184" eaLnBrk="0" hangingPunct="0">
              <a:spcBef>
                <a:spcPct val="30000"/>
              </a:spcBef>
              <a:defRPr sz="1200">
                <a:solidFill>
                  <a:schemeClr val="tx1"/>
                </a:solidFill>
                <a:latin typeface="Calibri" pitchFamily="34" charset="0"/>
                <a:ea typeface="MS PGothic" pitchFamily="34" charset="-128"/>
              </a:defRPr>
            </a:lvl2pPr>
            <a:lvl3pPr marL="1131825" indent="-226366" defTabSz="932184" eaLnBrk="0" hangingPunct="0">
              <a:spcBef>
                <a:spcPct val="30000"/>
              </a:spcBef>
              <a:defRPr sz="1200">
                <a:solidFill>
                  <a:schemeClr val="tx1"/>
                </a:solidFill>
                <a:latin typeface="Calibri" pitchFamily="34" charset="0"/>
                <a:ea typeface="MS PGothic" pitchFamily="34" charset="-128"/>
              </a:defRPr>
            </a:lvl3pPr>
            <a:lvl4pPr marL="1584554" indent="-226366" defTabSz="932184" eaLnBrk="0" hangingPunct="0">
              <a:spcBef>
                <a:spcPct val="30000"/>
              </a:spcBef>
              <a:defRPr sz="1200">
                <a:solidFill>
                  <a:schemeClr val="tx1"/>
                </a:solidFill>
                <a:latin typeface="Calibri" pitchFamily="34" charset="0"/>
                <a:ea typeface="MS PGothic" pitchFamily="34" charset="-128"/>
              </a:defRPr>
            </a:lvl4pPr>
            <a:lvl5pPr marL="2037285" indent="-226366" defTabSz="932184" eaLnBrk="0" hangingPunct="0">
              <a:spcBef>
                <a:spcPct val="30000"/>
              </a:spcBef>
              <a:defRPr sz="1200">
                <a:solidFill>
                  <a:schemeClr val="tx1"/>
                </a:solidFill>
                <a:latin typeface="Calibri" pitchFamily="34" charset="0"/>
                <a:ea typeface="MS PGothic" pitchFamily="34" charset="-128"/>
              </a:defRPr>
            </a:lvl5pPr>
            <a:lvl6pPr marL="2490016" indent="-226366" defTabSz="932184"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42745" indent="-226366" defTabSz="932184"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95476" indent="-226366" defTabSz="932184"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48205" indent="-226366" defTabSz="932184"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D9DD174-60EA-4289-9FDA-C1B1F744408A}" type="slidenum">
              <a:rPr lang="en-US" altLang="en-US">
                <a:solidFill>
                  <a:srgbClr val="000000"/>
                </a:solidFill>
                <a:latin typeface="+mn-lt"/>
                <a:cs typeface="Arial" charset="0"/>
              </a:rPr>
              <a:pPr eaLnBrk="1" hangingPunct="1">
                <a:spcBef>
                  <a:spcPct val="0"/>
                </a:spcBef>
              </a:pPr>
              <a:t>11</a:t>
            </a:fld>
            <a:endParaRPr lang="en-US" altLang="en-US" dirty="0">
              <a:solidFill>
                <a:srgbClr val="000000"/>
              </a:solidFill>
              <a:latin typeface="+mn-lt"/>
              <a:cs typeface="Arial" charset="0"/>
            </a:endParaRPr>
          </a:p>
        </p:txBody>
      </p:sp>
      <p:sp>
        <p:nvSpPr>
          <p:cNvPr id="2" name="Footer Placeholder 1"/>
          <p:cNvSpPr>
            <a:spLocks noGrp="1"/>
          </p:cNvSpPr>
          <p:nvPr>
            <p:ph type="ftr" sz="quarter" idx="10"/>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3876433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Measures of Academic Progress (MAP) – 2015 Normative Data</a:t>
            </a:r>
            <a:endParaRPr lang="en-US" sz="900" dirty="0"/>
          </a:p>
          <a:p>
            <a:r>
              <a:rPr lang="en-US" dirty="0"/>
              <a:t>The 2015 NWEA RIT Scale Norms Study provides status and growth norms for individual students as well as for schools on each of the four RIT scales: Reading, Language Usage, Mathematics, and General Science. The study’s results are based on K – 11 grade level samples. Each sample is comprised of 72,000 to 153,000 student test records from approximately 1000 schools. These numbers vary by subject. These samples were drawn randomly from test record pools of up to 10.2 million students attending more than 23,500 public schools spread across 6,000 districts in 49 states. Rigorous procedures were used to ensure that the norms were representative of the U.S. school-age population. </a:t>
            </a:r>
            <a:endParaRPr lang="en-US" sz="900" dirty="0"/>
          </a:p>
        </p:txBody>
      </p:sp>
      <p:sp>
        <p:nvSpPr>
          <p:cNvPr id="4" name="Slide Number Placeholder 3"/>
          <p:cNvSpPr>
            <a:spLocks noGrp="1"/>
          </p:cNvSpPr>
          <p:nvPr>
            <p:ph type="sldNum" sz="quarter" idx="10"/>
          </p:nvPr>
        </p:nvSpPr>
        <p:spPr/>
        <p:txBody>
          <a:bodyPr/>
          <a:lstStyle/>
          <a:p>
            <a:fld id="{B9CFA99D-1447-465B-BEAC-6F832185C2AE}" type="slidenum">
              <a:rPr lang="en-US" smtClean="0"/>
              <a:pPr/>
              <a:t>12</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386443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Measures of Academic Progress (MAP) – 2015 Normative Data</a:t>
            </a:r>
          </a:p>
          <a:p>
            <a:r>
              <a:rPr lang="en-US" dirty="0"/>
              <a:t>The 2015 NWEA RIT Scale Norms Study provides status and growth norms for individual students as well as for schools on each of the four RIT scales: Reading, Language Usage, Mathematics, and General Science. The study’s results are based on K – 11 grade level samples. Each sample is comprised of 72,000 to 153,000 student test records from approximately 1000 schools. These numbers vary by subject. These samples were drawn randomly from test record pools of up to 10.2 million students attending more than 23,500 public schools spread across 6,000 districts in 49 states. Rigorous procedures were used to ensure that the norms were representative of the U.S. school-age population. </a:t>
            </a:r>
            <a:endParaRPr lang="en-US" sz="900" dirty="0"/>
          </a:p>
        </p:txBody>
      </p:sp>
      <p:sp>
        <p:nvSpPr>
          <p:cNvPr id="4" name="Slide Number Placeholder 3"/>
          <p:cNvSpPr>
            <a:spLocks noGrp="1"/>
          </p:cNvSpPr>
          <p:nvPr>
            <p:ph type="sldNum" sz="quarter" idx="10"/>
          </p:nvPr>
        </p:nvSpPr>
        <p:spPr/>
        <p:txBody>
          <a:bodyPr/>
          <a:lstStyle/>
          <a:p>
            <a:fld id="{B9CFA99D-1447-465B-BEAC-6F832185C2AE}" type="slidenum">
              <a:rPr lang="en-US" smtClean="0"/>
              <a:pPr/>
              <a:t>13</a:t>
            </a:fld>
            <a:endParaRPr lang="en-US"/>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386443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Research and Evaluation, Santa Ana USD (v1.0 - Updated January 19, 2015)</a:t>
            </a:r>
            <a:endParaRPr lang="en-US" dirty="0"/>
          </a:p>
        </p:txBody>
      </p:sp>
      <p:sp>
        <p:nvSpPr>
          <p:cNvPr id="5" name="Slide Number Placeholder 4"/>
          <p:cNvSpPr>
            <a:spLocks noGrp="1"/>
          </p:cNvSpPr>
          <p:nvPr>
            <p:ph type="sldNum" sz="quarter" idx="11"/>
          </p:nvPr>
        </p:nvSpPr>
        <p:spPr/>
        <p:txBody>
          <a:bodyPr/>
          <a:lstStyle/>
          <a:p>
            <a:fld id="{3B38D3BA-A127-4309-9393-EBC7ADBA29E5}" type="slidenum">
              <a:rPr lang="en-US" smtClean="0"/>
              <a:pPr/>
              <a:t>14</a:t>
            </a:fld>
            <a:endParaRPr lang="en-US" dirty="0"/>
          </a:p>
        </p:txBody>
      </p:sp>
    </p:spTree>
    <p:extLst>
      <p:ext uri="{BB962C8B-B14F-4D97-AF65-F5344CB8AC3E}">
        <p14:creationId xmlns:p14="http://schemas.microsoft.com/office/powerpoint/2010/main" val="801624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dirty="0"/>
              <a:t>Below are more detailed definitions of the key terms on this slide:</a:t>
            </a:r>
          </a:p>
          <a:p>
            <a:endParaRPr lang="en-US" sz="900" dirty="0"/>
          </a:p>
          <a:p>
            <a:r>
              <a:rPr lang="en-US" sz="900" dirty="0"/>
              <a:t>Mean = The arithmetic average of a group of scores.  The mean is sensitive to extreme scores when population samples are small.</a:t>
            </a:r>
          </a:p>
          <a:p>
            <a:endParaRPr lang="en-US" sz="900" dirty="0"/>
          </a:p>
          <a:p>
            <a:r>
              <a:rPr lang="en-US" sz="900" dirty="0"/>
              <a:t>Median = The middle score in a list of scores; it is the point at which half the scores are above and half the scores are below.</a:t>
            </a:r>
          </a:p>
          <a:p>
            <a:endParaRPr lang="en-US" sz="900" dirty="0"/>
          </a:p>
          <a:p>
            <a:r>
              <a:rPr lang="en-US" sz="900" dirty="0"/>
              <a:t>Normative mean = is the mean for educators to compare class or grade-level performance of students in the same grade from a wide variety of nationwide schools.</a:t>
            </a:r>
          </a:p>
          <a:p>
            <a:endParaRPr lang="en-US" sz="900" dirty="0"/>
          </a:p>
          <a:p>
            <a:r>
              <a:rPr lang="en-US" sz="900" dirty="0"/>
              <a:t>Standard deviation = A statistic expressing the homogeneity/heterogeneity of instructional level within a group of students.  The larger the standard deviation, the more academically diverse the group.</a:t>
            </a:r>
          </a:p>
          <a:p>
            <a:endParaRPr lang="en-US" sz="900" dirty="0"/>
          </a:p>
          <a:p>
            <a:r>
              <a:rPr lang="en-US" sz="900" dirty="0"/>
              <a:t>Percentile Rank = This number indicates the percentage of students in the NWEA norm group for this grade that this student’s score equaled or exceeded.  The percentile rank is a normative statistic indicating how well a student performed compared to the students in the norm group.  A student’s percentile rank indicates that the student scored as well as, or better than, the percent of students in the norm group.  In other words, a student with a percentile rank of 72 scored as well as or better than 72 percent of the students in the norm group.</a:t>
            </a:r>
          </a:p>
          <a:p>
            <a:endParaRPr lang="en-US" sz="900" dirty="0"/>
          </a:p>
          <a:p>
            <a:r>
              <a:rPr lang="en-US" sz="900" dirty="0"/>
              <a:t>Learning Continuum = </a:t>
            </a:r>
            <a:r>
              <a:rPr lang="en-US" sz="900" i="1" dirty="0"/>
              <a:t>The Learning Continuum </a:t>
            </a:r>
            <a:r>
              <a:rPr lang="en-US" sz="900" dirty="0"/>
              <a:t>translates assessment scores into skills and concepts students may be ready to learn.  It orders specific reading and mathematics (also language usage and science) skills and concepts by achievement level.  The skills and concepts align to the goal structures and content of a state’s standards.  For easy reference, the skills and concepts are grouped along the continuum according to the RIT measurement scale.  </a:t>
            </a:r>
          </a:p>
        </p:txBody>
      </p:sp>
      <p:sp>
        <p:nvSpPr>
          <p:cNvPr id="4" name="Slide Number Placeholder 3"/>
          <p:cNvSpPr>
            <a:spLocks noGrp="1"/>
          </p:cNvSpPr>
          <p:nvPr>
            <p:ph type="sldNum" sz="quarter" idx="10"/>
          </p:nvPr>
        </p:nvSpPr>
        <p:spPr/>
        <p:txBody>
          <a:bodyPr/>
          <a:lstStyle/>
          <a:p>
            <a:fld id="{3B38D3BA-A127-4309-9393-EBC7ADBA29E5}" type="slidenum">
              <a:rPr lang="en-US" smtClean="0"/>
              <a:pPr/>
              <a:t>16</a:t>
            </a:fld>
            <a:endParaRPr lang="en-US"/>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3500852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dirty="0"/>
              <a:t>In this next section of the presentation, participants will have the opportunity to “roll up their sleeves” and work with the </a:t>
            </a:r>
            <a:r>
              <a:rPr lang="en-US" sz="900" i="1" dirty="0"/>
              <a:t>Teacher/Class Report</a:t>
            </a:r>
            <a:r>
              <a:rPr lang="en-US" sz="900" dirty="0"/>
              <a:t>.  The </a:t>
            </a:r>
            <a:r>
              <a:rPr lang="en-US" sz="900" i="1" dirty="0"/>
              <a:t>Teacher/Class Report  </a:t>
            </a:r>
            <a:r>
              <a:rPr lang="en-US" sz="900" dirty="0"/>
              <a:t>is one of the first reports that teachers can use after their students complete testing.  The </a:t>
            </a:r>
            <a:r>
              <a:rPr lang="en-US" sz="900" i="1" dirty="0"/>
              <a:t>Teacher/Class Report  </a:t>
            </a:r>
            <a:r>
              <a:rPr lang="en-US" sz="900" dirty="0"/>
              <a:t>provides overall class performance as well as individual student information.  </a:t>
            </a:r>
          </a:p>
        </p:txBody>
      </p:sp>
      <p:sp>
        <p:nvSpPr>
          <p:cNvPr id="4" name="Slide Number Placeholder 3"/>
          <p:cNvSpPr>
            <a:spLocks noGrp="1"/>
          </p:cNvSpPr>
          <p:nvPr>
            <p:ph type="sldNum" sz="quarter" idx="10"/>
          </p:nvPr>
        </p:nvSpPr>
        <p:spPr/>
        <p:txBody>
          <a:bodyPr/>
          <a:lstStyle/>
          <a:p>
            <a:fld id="{3B38D3BA-A127-4309-9393-EBC7ADBA29E5}" type="slidenum">
              <a:rPr lang="en-US" smtClean="0"/>
              <a:pPr/>
              <a:t>17</a:t>
            </a:fld>
            <a:endParaRPr lang="en-US"/>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290882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dirty="0"/>
              <a:t>The </a:t>
            </a:r>
            <a:r>
              <a:rPr lang="en-US" sz="900" i="1" dirty="0"/>
              <a:t>Teacher/Class Report </a:t>
            </a:r>
            <a:r>
              <a:rPr lang="en-US" sz="900" dirty="0"/>
              <a:t>contains the following:</a:t>
            </a:r>
          </a:p>
          <a:p>
            <a:endParaRPr lang="en-US" sz="900" dirty="0"/>
          </a:p>
          <a:p>
            <a:pPr>
              <a:buFont typeface="Arial" pitchFamily="34" charset="0"/>
              <a:buChar char="•"/>
            </a:pPr>
            <a:r>
              <a:rPr lang="en-US" sz="900" dirty="0"/>
              <a:t>Teacher’s name, class period and subject (this is listed at the top of the report)</a:t>
            </a:r>
          </a:p>
          <a:p>
            <a:pPr>
              <a:buFont typeface="Arial" pitchFamily="34" charset="0"/>
              <a:buChar char="•"/>
            </a:pPr>
            <a:r>
              <a:rPr lang="en-US" sz="900" dirty="0"/>
              <a:t>The term, district, school and grouping information are also displayed (Please note that all identifying information was deleted from this screenshot)</a:t>
            </a:r>
          </a:p>
          <a:p>
            <a:pPr>
              <a:buFont typeface="Arial" pitchFamily="34" charset="0"/>
              <a:buChar char="•"/>
            </a:pPr>
            <a:r>
              <a:rPr lang="en-US" sz="900" dirty="0"/>
              <a:t>The type of the test and version are included.  This sample shows that this is a reading survey with goals test for grades 2-5 aligned to the Common Core 2010 standards</a:t>
            </a:r>
          </a:p>
          <a:p>
            <a:pPr>
              <a:buFont typeface="Arial" pitchFamily="34" charset="0"/>
              <a:buNone/>
            </a:pPr>
            <a:r>
              <a:rPr lang="en-US" sz="900" dirty="0"/>
              <a:t>******</a:t>
            </a:r>
          </a:p>
          <a:p>
            <a:pPr defTabSz="914095">
              <a:defRPr/>
            </a:pPr>
            <a:r>
              <a:rPr lang="en-US" sz="900" dirty="0"/>
              <a:t>The table at the top of the screen summarizes data for 30 students.  It contains the </a:t>
            </a:r>
            <a:r>
              <a:rPr lang="en-US" sz="900" i="1" dirty="0"/>
              <a:t>Total Students With Valid Growth Test Scores</a:t>
            </a:r>
            <a:r>
              <a:rPr lang="en-US" sz="900" dirty="0"/>
              <a:t>, class </a:t>
            </a:r>
            <a:r>
              <a:rPr lang="en-US" sz="900" i="1" dirty="0"/>
              <a:t>Mean RIT </a:t>
            </a:r>
            <a:r>
              <a:rPr lang="en-US" sz="900" dirty="0"/>
              <a:t>(184.3), the </a:t>
            </a:r>
            <a:r>
              <a:rPr lang="en-US" sz="900" i="1" dirty="0"/>
              <a:t>District’s Grade Level Mean RIT </a:t>
            </a:r>
            <a:r>
              <a:rPr lang="en-US" sz="900" dirty="0"/>
              <a:t>(178.8) and NWEA’s </a:t>
            </a:r>
            <a:r>
              <a:rPr lang="en-US" sz="900" i="1" dirty="0"/>
              <a:t>Norm Grade Level Mean RIT </a:t>
            </a:r>
            <a:r>
              <a:rPr lang="en-US" sz="900" dirty="0"/>
              <a:t>(189.9 for 3rd graders at the beginning of the school year). The </a:t>
            </a:r>
            <a:r>
              <a:rPr lang="en-US" sz="900" i="1" dirty="0"/>
              <a:t>Standard Deviation</a:t>
            </a:r>
            <a:r>
              <a:rPr lang="en-US" sz="900" dirty="0"/>
              <a:t> and the </a:t>
            </a:r>
            <a:r>
              <a:rPr lang="en-US" sz="900" i="1" dirty="0"/>
              <a:t>Median RIT </a:t>
            </a:r>
            <a:r>
              <a:rPr lang="en-US" sz="900" dirty="0"/>
              <a:t>for this class was 14.5 and 186, respectively.</a:t>
            </a:r>
          </a:p>
          <a:p>
            <a:pPr>
              <a:buFont typeface="Arial" pitchFamily="34" charset="0"/>
              <a:buNone/>
            </a:pPr>
            <a:r>
              <a:rPr lang="en-US" sz="900" dirty="0"/>
              <a:t>******</a:t>
            </a:r>
          </a:p>
          <a:p>
            <a:pPr>
              <a:buFont typeface="Arial" pitchFamily="34" charset="0"/>
              <a:buNone/>
            </a:pPr>
            <a:r>
              <a:rPr lang="en-US" sz="900" dirty="0"/>
              <a:t>The colorful graphic at the bottom of the slide includes a horizontal bar graph that represents this class’ overall performance on the reading assessment as well as their performance in each goal area.  Each color of the bar graph represents a percentile range (or quintile).  This yellow section of the horizontal bar graph, for example, represents the number of students in the goal area of literature who scored between the 41st and 60th percentile. </a:t>
            </a:r>
          </a:p>
          <a:p>
            <a:pPr>
              <a:buFont typeface="Arial" pitchFamily="34" charset="0"/>
              <a:buNone/>
            </a:pPr>
            <a:endParaRPr lang="en-US" sz="900" dirty="0"/>
          </a:p>
          <a:p>
            <a:pPr>
              <a:buFont typeface="Arial" pitchFamily="34" charset="0"/>
              <a:buNone/>
            </a:pPr>
            <a:r>
              <a:rPr lang="en-US" sz="900" dirty="0"/>
              <a:t>The rest of the table next to the bar graphs shows the number and percentage of students at each quintile, both overall in this subject area and in each specific goal performance area. The three columns to the far right show the </a:t>
            </a:r>
            <a:r>
              <a:rPr lang="en-US" sz="900" i="1" dirty="0"/>
              <a:t>Mean RIT</a:t>
            </a:r>
            <a:r>
              <a:rPr lang="en-US" sz="900" dirty="0"/>
              <a:t> scores, </a:t>
            </a:r>
            <a:r>
              <a:rPr lang="en-US" sz="900" i="1" dirty="0"/>
              <a:t>Median RIT </a:t>
            </a:r>
            <a:r>
              <a:rPr lang="en-US" sz="900" dirty="0"/>
              <a:t>scores and standard deviations for each goal performance area.  The </a:t>
            </a:r>
            <a:r>
              <a:rPr lang="en-US" sz="900" i="1" dirty="0" err="1"/>
              <a:t>Smp</a:t>
            </a:r>
            <a:r>
              <a:rPr lang="en-US" sz="900" i="1" dirty="0"/>
              <a:t> Err </a:t>
            </a:r>
            <a:r>
              <a:rPr lang="en-US" sz="900" dirty="0"/>
              <a:t>or Sampling Error gives us some indication about the heterogeneity within the sample students.  In other words, are all the students fairly close to the same achievement level or does the group show a lot of variability?  The larger the sampling error of the mean, the greater the variability within the class.*</a:t>
            </a:r>
          </a:p>
          <a:p>
            <a:pPr>
              <a:buFont typeface="Arial" pitchFamily="34" charset="0"/>
              <a:buNone/>
            </a:pPr>
            <a:endParaRPr lang="en-US" sz="900" dirty="0"/>
          </a:p>
          <a:p>
            <a:r>
              <a:rPr lang="en-US" sz="900" dirty="0"/>
              <a:t>Source: NWEA Knowledge Academy training video – transcription from “Key Reports and Instructional Resources For Web-Based MAP® Users, Created 8/2012”</a:t>
            </a:r>
          </a:p>
          <a:p>
            <a:pPr>
              <a:buFont typeface="Arial" pitchFamily="34" charset="0"/>
              <a:buNone/>
            </a:pPr>
            <a:endParaRPr lang="en-US" sz="900" dirty="0"/>
          </a:p>
          <a:p>
            <a:pPr>
              <a:buFont typeface="Arial" pitchFamily="34" charset="0"/>
              <a:buNone/>
            </a:pPr>
            <a:r>
              <a:rPr lang="en-US" sz="900" dirty="0"/>
              <a:t>*Source: Response from Nate Jensen, Research Scientist, Northwest Evaluation Association, 1/16/2015</a:t>
            </a:r>
          </a:p>
          <a:p>
            <a:pPr>
              <a:buFont typeface="Arial" pitchFamily="34" charset="0"/>
              <a:buNone/>
            </a:pPr>
            <a:endParaRPr lang="en-US" sz="900" dirty="0"/>
          </a:p>
        </p:txBody>
      </p:sp>
      <p:sp>
        <p:nvSpPr>
          <p:cNvPr id="4" name="Slide Number Placeholder 3"/>
          <p:cNvSpPr>
            <a:spLocks noGrp="1"/>
          </p:cNvSpPr>
          <p:nvPr>
            <p:ph type="sldNum" sz="quarter" idx="10"/>
          </p:nvPr>
        </p:nvSpPr>
        <p:spPr/>
        <p:txBody>
          <a:bodyPr/>
          <a:lstStyle/>
          <a:p>
            <a:fld id="{3B38D3BA-A127-4309-9393-EBC7ADBA29E5}" type="slidenum">
              <a:rPr lang="en-US" smtClean="0"/>
              <a:pPr/>
              <a:t>18</a:t>
            </a:fld>
            <a:endParaRPr lang="en-US"/>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2712424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dirty="0"/>
              <a:t>The </a:t>
            </a:r>
            <a:r>
              <a:rPr lang="en-US" sz="900" i="1" dirty="0"/>
              <a:t>Teacher/Class Report </a:t>
            </a:r>
            <a:r>
              <a:rPr lang="en-US" sz="900" dirty="0"/>
              <a:t>contains the following:</a:t>
            </a:r>
          </a:p>
          <a:p>
            <a:endParaRPr lang="en-US" sz="900" dirty="0"/>
          </a:p>
          <a:p>
            <a:pPr>
              <a:buFont typeface="Arial" pitchFamily="34" charset="0"/>
              <a:buChar char="•"/>
            </a:pPr>
            <a:r>
              <a:rPr lang="en-US" sz="900" dirty="0"/>
              <a:t>Teacher’s name, class period and subject (this is listed at the top of the report)</a:t>
            </a:r>
          </a:p>
          <a:p>
            <a:pPr>
              <a:buFont typeface="Arial" pitchFamily="34" charset="0"/>
              <a:buChar char="•"/>
            </a:pPr>
            <a:r>
              <a:rPr lang="en-US" sz="900" dirty="0"/>
              <a:t>The term, district, school and grouping information are also displayed (Please note that all identifying information was deleted from this screenshot)</a:t>
            </a:r>
          </a:p>
          <a:p>
            <a:pPr>
              <a:buFont typeface="Arial" pitchFamily="34" charset="0"/>
              <a:buChar char="•"/>
            </a:pPr>
            <a:r>
              <a:rPr lang="en-US" sz="900" dirty="0"/>
              <a:t>The type of the test and version are included.  This sample shows that this is a reading survey with goals test for grades 2-5 aligned to the Common Core 2010 standards</a:t>
            </a:r>
          </a:p>
          <a:p>
            <a:pPr>
              <a:buFont typeface="Arial" pitchFamily="34" charset="0"/>
              <a:buNone/>
            </a:pPr>
            <a:r>
              <a:rPr lang="en-US" sz="900" dirty="0"/>
              <a:t>******</a:t>
            </a:r>
          </a:p>
          <a:p>
            <a:pPr defTabSz="914095">
              <a:defRPr/>
            </a:pPr>
            <a:r>
              <a:rPr lang="en-US" sz="900" dirty="0"/>
              <a:t>The table at the top of the screen summarizes data for 30 students.  It contains the </a:t>
            </a:r>
            <a:r>
              <a:rPr lang="en-US" sz="900" i="1" dirty="0"/>
              <a:t>Total Students With Valid Growth Test Scores</a:t>
            </a:r>
            <a:r>
              <a:rPr lang="en-US" sz="900" dirty="0"/>
              <a:t>, class </a:t>
            </a:r>
            <a:r>
              <a:rPr lang="en-US" sz="900" i="1" dirty="0"/>
              <a:t>Mean RIT </a:t>
            </a:r>
            <a:r>
              <a:rPr lang="en-US" sz="900" dirty="0"/>
              <a:t>(184.3), the </a:t>
            </a:r>
            <a:r>
              <a:rPr lang="en-US" sz="900" i="1" dirty="0"/>
              <a:t>District’s Grade Level Mean RIT </a:t>
            </a:r>
            <a:r>
              <a:rPr lang="en-US" sz="900" dirty="0"/>
              <a:t>(178.8) and NWEA’s </a:t>
            </a:r>
            <a:r>
              <a:rPr lang="en-US" sz="900" i="1" dirty="0"/>
              <a:t>Norm Grade Level Mean RIT </a:t>
            </a:r>
            <a:r>
              <a:rPr lang="en-US" sz="900" dirty="0"/>
              <a:t>(189.9 for 3rd graders at the beginning of the school year). The </a:t>
            </a:r>
            <a:r>
              <a:rPr lang="en-US" sz="900" i="1" dirty="0"/>
              <a:t>Standard Deviation</a:t>
            </a:r>
            <a:r>
              <a:rPr lang="en-US" sz="900" dirty="0"/>
              <a:t> and the </a:t>
            </a:r>
            <a:r>
              <a:rPr lang="en-US" sz="900" i="1" dirty="0"/>
              <a:t>Median RIT </a:t>
            </a:r>
            <a:r>
              <a:rPr lang="en-US" sz="900" dirty="0"/>
              <a:t>for this class was 14.5 and 186, respectively.</a:t>
            </a:r>
          </a:p>
          <a:p>
            <a:pPr>
              <a:buFont typeface="Arial" pitchFamily="34" charset="0"/>
              <a:buNone/>
            </a:pPr>
            <a:r>
              <a:rPr lang="en-US" sz="900" dirty="0"/>
              <a:t>******</a:t>
            </a:r>
          </a:p>
          <a:p>
            <a:pPr>
              <a:buFont typeface="Arial" pitchFamily="34" charset="0"/>
              <a:buNone/>
            </a:pPr>
            <a:r>
              <a:rPr lang="en-US" sz="900" dirty="0"/>
              <a:t>The colorful graphic at the bottom of the slide includes a horizontal bar graph that represents this class’ overall performance on the reading assessment as well as their performance in each goal area.  Each color of the bar graph represents a percentile range (or quintile).  This yellow section of the horizontal bar graph, for example, represents the number of students in the goal area of literature who scored between the 41st and 60th percentile. </a:t>
            </a:r>
          </a:p>
          <a:p>
            <a:pPr>
              <a:buFont typeface="Arial" pitchFamily="34" charset="0"/>
              <a:buNone/>
            </a:pPr>
            <a:endParaRPr lang="en-US" sz="900" dirty="0"/>
          </a:p>
          <a:p>
            <a:pPr>
              <a:buFont typeface="Arial" pitchFamily="34" charset="0"/>
              <a:buNone/>
            </a:pPr>
            <a:r>
              <a:rPr lang="en-US" sz="900" dirty="0"/>
              <a:t>The rest of the table next to the bar graphs shows the number and percentage of students at each quintile, both overall in this subject area and in each specific goal performance area. The three columns to the far right show the </a:t>
            </a:r>
            <a:r>
              <a:rPr lang="en-US" sz="900" i="1" dirty="0"/>
              <a:t>Mean RIT</a:t>
            </a:r>
            <a:r>
              <a:rPr lang="en-US" sz="900" dirty="0"/>
              <a:t> scores, </a:t>
            </a:r>
            <a:r>
              <a:rPr lang="en-US" sz="900" i="1" dirty="0"/>
              <a:t>Median RIT </a:t>
            </a:r>
            <a:r>
              <a:rPr lang="en-US" sz="900" dirty="0"/>
              <a:t>scores and standard deviations for each goal performance area.  The </a:t>
            </a:r>
            <a:r>
              <a:rPr lang="en-US" sz="900" i="1" dirty="0" err="1"/>
              <a:t>Smp</a:t>
            </a:r>
            <a:r>
              <a:rPr lang="en-US" sz="900" i="1" dirty="0"/>
              <a:t> Err </a:t>
            </a:r>
            <a:r>
              <a:rPr lang="en-US" sz="900" dirty="0"/>
              <a:t>or Sampling Error gives us some indication about the heterogeneity within the sample students.  In other words, are all the students fairly close to the same achievement level or does the group show a lot of variability?  The larger the sampling error of the mean, the greater the variability within the class.*</a:t>
            </a:r>
          </a:p>
          <a:p>
            <a:pPr>
              <a:buFont typeface="Arial" pitchFamily="34" charset="0"/>
              <a:buNone/>
            </a:pPr>
            <a:endParaRPr lang="en-US" sz="900" dirty="0"/>
          </a:p>
          <a:p>
            <a:r>
              <a:rPr lang="en-US" sz="900" dirty="0"/>
              <a:t>Source: NWEA Knowledge Academy training video – transcription from “Key Reports and Instructional Resources For Web-Based MAP® Users, Created 8/2012”</a:t>
            </a:r>
          </a:p>
          <a:p>
            <a:pPr>
              <a:buFont typeface="Arial" pitchFamily="34" charset="0"/>
              <a:buNone/>
            </a:pPr>
            <a:endParaRPr lang="en-US" sz="900" dirty="0"/>
          </a:p>
          <a:p>
            <a:pPr>
              <a:buFont typeface="Arial" pitchFamily="34" charset="0"/>
              <a:buNone/>
            </a:pPr>
            <a:r>
              <a:rPr lang="en-US" sz="900" dirty="0"/>
              <a:t>*Source: Response from Nate Jensen, Research Scientist, Northwest Evaluation Association, 1/16/2015</a:t>
            </a:r>
          </a:p>
        </p:txBody>
      </p:sp>
      <p:sp>
        <p:nvSpPr>
          <p:cNvPr id="4" name="Slide Number Placeholder 3"/>
          <p:cNvSpPr>
            <a:spLocks noGrp="1"/>
          </p:cNvSpPr>
          <p:nvPr>
            <p:ph type="sldNum" sz="quarter" idx="10"/>
          </p:nvPr>
        </p:nvSpPr>
        <p:spPr/>
        <p:txBody>
          <a:bodyPr/>
          <a:lstStyle/>
          <a:p>
            <a:fld id="{3B38D3BA-A127-4309-9393-EBC7ADBA29E5}" type="slidenum">
              <a:rPr lang="en-US" smtClean="0"/>
              <a:pPr/>
              <a:t>19</a:t>
            </a:fld>
            <a:endParaRPr lang="en-US"/>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3977270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a:t>You </a:t>
            </a:r>
            <a:r>
              <a:rPr lang="en-US" sz="900" dirty="0"/>
              <a:t>may want to demo this first using the screenshot here.  Ask participants to review their own data and then share out what they see with a partner.  You may want to participants to share out their responses to #4 and #5</a:t>
            </a:r>
          </a:p>
          <a:p>
            <a:endParaRPr lang="en-US" sz="900" dirty="0"/>
          </a:p>
          <a:p>
            <a:r>
              <a:rPr lang="en-US" sz="900" dirty="0"/>
              <a:t>Modification:  This activity could be skipped for this training and completed during a grade level or department meeting. </a:t>
            </a:r>
          </a:p>
        </p:txBody>
      </p:sp>
      <p:sp>
        <p:nvSpPr>
          <p:cNvPr id="4" name="Slide Number Placeholder 3"/>
          <p:cNvSpPr>
            <a:spLocks noGrp="1"/>
          </p:cNvSpPr>
          <p:nvPr>
            <p:ph type="sldNum" sz="quarter" idx="10"/>
          </p:nvPr>
        </p:nvSpPr>
        <p:spPr/>
        <p:txBody>
          <a:bodyPr/>
          <a:lstStyle/>
          <a:p>
            <a:fld id="{3B38D3BA-A127-4309-9393-EBC7ADBA29E5}" type="slidenum">
              <a:rPr lang="en-US" smtClean="0"/>
              <a:pPr/>
              <a:t>20</a:t>
            </a:fld>
            <a:endParaRPr lang="en-US"/>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836204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solidFill>
                  <a:schemeClr val="tx1">
                    <a:lumMod val="75000"/>
                    <a:lumOff val="25000"/>
                  </a:schemeClr>
                </a:solidFill>
              </a:rPr>
              <a:t>This screenshot of our district’s MAP webpage was taken on 1/17/2015.  The Research and Evaluation department is constantly updating this webpage so please visit it often for the latest files. </a:t>
            </a:r>
          </a:p>
          <a:p>
            <a:endParaRPr lang="en-US" sz="900" dirty="0">
              <a:solidFill>
                <a:schemeClr val="tx1">
                  <a:lumMod val="75000"/>
                  <a:lumOff val="25000"/>
                </a:schemeClr>
              </a:solidFill>
            </a:endParaRPr>
          </a:p>
          <a:p>
            <a:r>
              <a:rPr lang="en-US" sz="900" dirty="0">
                <a:solidFill>
                  <a:schemeClr val="tx1">
                    <a:lumMod val="75000"/>
                    <a:lumOff val="25000"/>
                  </a:schemeClr>
                </a:solidFill>
              </a:rPr>
              <a:t>The direct link is: </a:t>
            </a:r>
            <a:r>
              <a:rPr lang="en-US" sz="900" dirty="0">
                <a:hlinkClick r:id="rId3"/>
              </a:rPr>
              <a:t>http://www.sausd.us/Page/27291</a:t>
            </a:r>
            <a:endParaRPr lang="en-US" sz="900" dirty="0">
              <a:solidFill>
                <a:schemeClr val="tx1">
                  <a:lumMod val="75000"/>
                  <a:lumOff val="25000"/>
                </a:schemeClr>
              </a:solidFill>
            </a:endParaRPr>
          </a:p>
          <a:p>
            <a:pPr defTabSz="924449">
              <a:defRPr/>
            </a:pPr>
            <a:endParaRPr lang="en-US" sz="900" dirty="0">
              <a:solidFill>
                <a:schemeClr val="tx1">
                  <a:lumMod val="75000"/>
                  <a:lumOff val="25000"/>
                </a:schemeClr>
              </a:solidFill>
            </a:endParaRPr>
          </a:p>
          <a:p>
            <a:pPr defTabSz="924449">
              <a:defRPr/>
            </a:pPr>
            <a:r>
              <a:rPr lang="en-US" sz="900" dirty="0">
                <a:solidFill>
                  <a:schemeClr val="tx1">
                    <a:lumMod val="75000"/>
                    <a:lumOff val="25000"/>
                  </a:schemeClr>
                </a:solidFill>
              </a:rPr>
              <a:t>You must log on to the SAUSD staff portal to access these resources; they are not for public access.</a:t>
            </a:r>
          </a:p>
          <a:p>
            <a:endParaRPr lang="en-US" sz="90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B9CFA99D-1447-465B-BEAC-6F832185C2AE}" type="slidenum">
              <a:rPr lang="en-US" smtClean="0"/>
              <a:pPr/>
              <a:t>2</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241638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900" dirty="0"/>
          </a:p>
        </p:txBody>
      </p:sp>
      <p:sp>
        <p:nvSpPr>
          <p:cNvPr id="4" name="Slide Number Placeholder 3"/>
          <p:cNvSpPr>
            <a:spLocks noGrp="1"/>
          </p:cNvSpPr>
          <p:nvPr>
            <p:ph type="sldNum" sz="quarter" idx="10"/>
          </p:nvPr>
        </p:nvSpPr>
        <p:spPr/>
        <p:txBody>
          <a:bodyPr/>
          <a:lstStyle/>
          <a:p>
            <a:fld id="{3B38D3BA-A127-4309-9393-EBC7ADBA29E5}" type="slidenum">
              <a:rPr lang="en-US" smtClean="0"/>
              <a:pPr/>
              <a:t>22</a:t>
            </a:fld>
            <a:endParaRPr lang="en-US"/>
          </a:p>
        </p:txBody>
      </p:sp>
      <p:sp>
        <p:nvSpPr>
          <p:cNvPr id="5" name="Footer Placeholder 4"/>
          <p:cNvSpPr>
            <a:spLocks noGrp="1"/>
          </p:cNvSpPr>
          <p:nvPr>
            <p:ph type="ftr" sz="quarter" idx="11"/>
          </p:nvPr>
        </p:nvSpPr>
        <p:spPr/>
        <p:txBody>
          <a:bodyPr/>
          <a:lstStyle/>
          <a:p>
            <a:r>
              <a:rPr lang="en-US" smtClean="0"/>
              <a:t>Research and Evaluation, Santa Ana USD (October 29, 2015)</a:t>
            </a:r>
            <a:endParaRPr lang="en-US" dirty="0"/>
          </a:p>
        </p:txBody>
      </p:sp>
    </p:spTree>
    <p:extLst>
      <p:ext uri="{BB962C8B-B14F-4D97-AF65-F5344CB8AC3E}">
        <p14:creationId xmlns:p14="http://schemas.microsoft.com/office/powerpoint/2010/main" val="1962050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Research and Evaluation, Santa Ana USD (November 14, 2015)</a:t>
            </a:r>
            <a:endParaRPr lang="en-US" dirty="0"/>
          </a:p>
        </p:txBody>
      </p:sp>
    </p:spTree>
    <p:extLst>
      <p:ext uri="{BB962C8B-B14F-4D97-AF65-F5344CB8AC3E}">
        <p14:creationId xmlns:p14="http://schemas.microsoft.com/office/powerpoint/2010/main" val="454858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Research and Evaluation, Santa Ana USD (November 14, 2015)</a:t>
            </a:r>
            <a:endParaRPr lang="en-US" dirty="0"/>
          </a:p>
        </p:txBody>
      </p:sp>
    </p:spTree>
    <p:extLst>
      <p:ext uri="{BB962C8B-B14F-4D97-AF65-F5344CB8AC3E}">
        <p14:creationId xmlns:p14="http://schemas.microsoft.com/office/powerpoint/2010/main" val="731637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Research and Evaluation, Santa Ana USD (v1.0 - Updated January 19, 2015)</a:t>
            </a:r>
            <a:endParaRPr lang="en-US" dirty="0"/>
          </a:p>
        </p:txBody>
      </p:sp>
      <p:sp>
        <p:nvSpPr>
          <p:cNvPr id="5" name="Slide Number Placeholder 4"/>
          <p:cNvSpPr>
            <a:spLocks noGrp="1"/>
          </p:cNvSpPr>
          <p:nvPr>
            <p:ph type="sldNum" sz="quarter" idx="11"/>
          </p:nvPr>
        </p:nvSpPr>
        <p:spPr/>
        <p:txBody>
          <a:bodyPr/>
          <a:lstStyle/>
          <a:p>
            <a:fld id="{3B38D3BA-A127-4309-9393-EBC7ADBA29E5}" type="slidenum">
              <a:rPr lang="en-US" smtClean="0"/>
              <a:pPr/>
              <a:t>25</a:t>
            </a:fld>
            <a:endParaRPr lang="en-US" dirty="0"/>
          </a:p>
        </p:txBody>
      </p:sp>
    </p:spTree>
    <p:extLst>
      <p:ext uri="{BB962C8B-B14F-4D97-AF65-F5344CB8AC3E}">
        <p14:creationId xmlns:p14="http://schemas.microsoft.com/office/powerpoint/2010/main" val="1160768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dirty="0"/>
              <a:t>The </a:t>
            </a:r>
            <a:r>
              <a:rPr lang="en-US" sz="900" i="1" dirty="0"/>
              <a:t>Class Breakdown by Goal Report </a:t>
            </a:r>
            <a:r>
              <a:rPr lang="en-US" sz="900" dirty="0"/>
              <a:t>groups students by RIT score in blocks of 10 RIT points for each Goal Performance area in a particular subject. This report groups students with lower scores on the left and those students with higher scores on the right.  This report is a good way to see clusters of student with similar scores within a class; this could be very helpful when creating flexible groups or differentiating lessons.  This report can also identify outliers, those students who score noticeably higher or lower than their peers. In addition, the </a:t>
            </a:r>
            <a:r>
              <a:rPr lang="en-US" sz="900" i="1" dirty="0"/>
              <a:t>Class Breakdown by Goal Report </a:t>
            </a:r>
            <a:r>
              <a:rPr lang="en-US" sz="900" dirty="0"/>
              <a:t>identifies Goal Areas of strength and concern for a particular class.  </a:t>
            </a:r>
          </a:p>
          <a:p>
            <a:endParaRPr lang="en-US" sz="900" dirty="0"/>
          </a:p>
          <a:p>
            <a:r>
              <a:rPr lang="en-US" sz="900" dirty="0"/>
              <a:t>It is important to note that the </a:t>
            </a:r>
            <a:r>
              <a:rPr lang="en-US" sz="900" i="1" dirty="0"/>
              <a:t>Class Breakdown by Goal Report  </a:t>
            </a:r>
            <a:r>
              <a:rPr lang="en-US" sz="900" dirty="0"/>
              <a:t>links to </a:t>
            </a:r>
            <a:r>
              <a:rPr lang="en-US" sz="900" i="1" dirty="0"/>
              <a:t>The Learning Continuum </a:t>
            </a:r>
            <a:r>
              <a:rPr lang="en-US" sz="900" dirty="0"/>
              <a:t>making a connection between students’ scores and the skills they are ready to learn.  How is this done?  Teachers can click on any of the </a:t>
            </a:r>
            <a:r>
              <a:rPr lang="en-US" sz="900" i="1" dirty="0"/>
              <a:t>Goal</a:t>
            </a:r>
            <a:r>
              <a:rPr lang="en-US" sz="900" dirty="0"/>
              <a:t> areas running down the left side of the report.  </a:t>
            </a:r>
          </a:p>
          <a:p>
            <a:endParaRPr lang="en-US" sz="900" dirty="0"/>
          </a:p>
          <a:p>
            <a:r>
              <a:rPr lang="en-US" sz="900" dirty="0"/>
              <a:t>Source: NWEA Knowledge Academy training video – transcription from “Key Reports and Instructional Resources For Web-Based MAP® Users, Created 8/2012”</a:t>
            </a:r>
          </a:p>
          <a:p>
            <a:endParaRPr lang="en-US" sz="900" dirty="0"/>
          </a:p>
          <a:p>
            <a:endParaRPr lang="en-US" sz="900" dirty="0"/>
          </a:p>
        </p:txBody>
      </p:sp>
      <p:sp>
        <p:nvSpPr>
          <p:cNvPr id="4" name="Slide Number Placeholder 3"/>
          <p:cNvSpPr>
            <a:spLocks noGrp="1"/>
          </p:cNvSpPr>
          <p:nvPr>
            <p:ph type="sldNum" sz="quarter" idx="10"/>
          </p:nvPr>
        </p:nvSpPr>
        <p:spPr/>
        <p:txBody>
          <a:bodyPr/>
          <a:lstStyle/>
          <a:p>
            <a:fld id="{3B38D3BA-A127-4309-9393-EBC7ADBA29E5}"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1268530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Research and Evaluation, Santa Ana USD (v1.0 - Updated January 19, 2015)</a:t>
            </a:r>
            <a:endParaRPr lang="en-US" dirty="0"/>
          </a:p>
        </p:txBody>
      </p:sp>
      <p:sp>
        <p:nvSpPr>
          <p:cNvPr id="5" name="Slide Number Placeholder 4"/>
          <p:cNvSpPr>
            <a:spLocks noGrp="1"/>
          </p:cNvSpPr>
          <p:nvPr>
            <p:ph type="sldNum" sz="quarter" idx="11"/>
          </p:nvPr>
        </p:nvSpPr>
        <p:spPr/>
        <p:txBody>
          <a:bodyPr/>
          <a:lstStyle/>
          <a:p>
            <a:fld id="{3B38D3BA-A127-4309-9393-EBC7ADBA29E5}" type="slidenum">
              <a:rPr lang="en-US" smtClean="0"/>
              <a:pPr/>
              <a:t>30</a:t>
            </a:fld>
            <a:endParaRPr lang="en-US" dirty="0"/>
          </a:p>
        </p:txBody>
      </p:sp>
    </p:spTree>
    <p:extLst>
      <p:ext uri="{BB962C8B-B14F-4D97-AF65-F5344CB8AC3E}">
        <p14:creationId xmlns:p14="http://schemas.microsoft.com/office/powerpoint/2010/main" val="1637137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dirty="0"/>
              <a:t>In this next section of the presentation, participants will have the opportunity to “roll up their sleeves” and work with the </a:t>
            </a:r>
            <a:r>
              <a:rPr lang="en-US" sz="900" i="1" dirty="0"/>
              <a:t>Teacher/Class Report</a:t>
            </a:r>
            <a:r>
              <a:rPr lang="en-US" sz="900" dirty="0"/>
              <a:t>.  The </a:t>
            </a:r>
            <a:r>
              <a:rPr lang="en-US" sz="900" i="1" dirty="0"/>
              <a:t>Teacher/Class Report  </a:t>
            </a:r>
            <a:r>
              <a:rPr lang="en-US" sz="900" dirty="0"/>
              <a:t>is one of the first reports that teachers can use after their students complete testing.  The </a:t>
            </a:r>
            <a:r>
              <a:rPr lang="en-US" sz="900" i="1" dirty="0"/>
              <a:t>Teacher/Class Report  </a:t>
            </a:r>
            <a:r>
              <a:rPr lang="en-US" sz="900" dirty="0"/>
              <a:t>provides overall class performance as well as individual student information.  </a:t>
            </a:r>
          </a:p>
        </p:txBody>
      </p:sp>
      <p:sp>
        <p:nvSpPr>
          <p:cNvPr id="4" name="Slide Number Placeholder 3"/>
          <p:cNvSpPr>
            <a:spLocks noGrp="1"/>
          </p:cNvSpPr>
          <p:nvPr>
            <p:ph type="sldNum" sz="quarter" idx="10"/>
          </p:nvPr>
        </p:nvSpPr>
        <p:spPr/>
        <p:txBody>
          <a:bodyPr/>
          <a:lstStyle/>
          <a:p>
            <a:fld id="{3B38D3BA-A127-4309-9393-EBC7ADBA29E5}" type="slidenum">
              <a:rPr lang="en-US" smtClean="0"/>
              <a:pPr/>
              <a:t>31</a:t>
            </a:fld>
            <a:endParaRPr lang="en-US"/>
          </a:p>
        </p:txBody>
      </p:sp>
      <p:sp>
        <p:nvSpPr>
          <p:cNvPr id="5" name="Footer Placeholder 4"/>
          <p:cNvSpPr>
            <a:spLocks noGrp="1"/>
          </p:cNvSpPr>
          <p:nvPr>
            <p:ph type="ftr" sz="quarter" idx="11"/>
          </p:nvPr>
        </p:nvSpPr>
        <p:spPr/>
        <p:txBody>
          <a:bodyPr/>
          <a:lstStyle/>
          <a:p>
            <a:r>
              <a:rPr lang="en-US" smtClean="0"/>
              <a:t>Research and Evaluation, Santa Ana USD (October 29, 2015)</a:t>
            </a:r>
            <a:endParaRPr lang="en-US" dirty="0"/>
          </a:p>
        </p:txBody>
      </p:sp>
    </p:spTree>
    <p:extLst>
      <p:ext uri="{BB962C8B-B14F-4D97-AF65-F5344CB8AC3E}">
        <p14:creationId xmlns:p14="http://schemas.microsoft.com/office/powerpoint/2010/main" val="1213191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Research and Evaluation, Santa Ana USD (v1.0 - Updated January 19, 2015)</a:t>
            </a:r>
            <a:endParaRPr lang="en-US" dirty="0"/>
          </a:p>
        </p:txBody>
      </p:sp>
      <p:sp>
        <p:nvSpPr>
          <p:cNvPr id="5" name="Slide Number Placeholder 4"/>
          <p:cNvSpPr>
            <a:spLocks noGrp="1"/>
          </p:cNvSpPr>
          <p:nvPr>
            <p:ph type="sldNum" sz="quarter" idx="11"/>
          </p:nvPr>
        </p:nvSpPr>
        <p:spPr/>
        <p:txBody>
          <a:bodyPr/>
          <a:lstStyle/>
          <a:p>
            <a:fld id="{3B38D3BA-A127-4309-9393-EBC7ADBA29E5}" type="slidenum">
              <a:rPr lang="en-US" smtClean="0"/>
              <a:pPr/>
              <a:t>35</a:t>
            </a:fld>
            <a:endParaRPr lang="en-US" dirty="0"/>
          </a:p>
        </p:txBody>
      </p:sp>
    </p:spTree>
    <p:extLst>
      <p:ext uri="{BB962C8B-B14F-4D97-AF65-F5344CB8AC3E}">
        <p14:creationId xmlns:p14="http://schemas.microsoft.com/office/powerpoint/2010/main" val="1600399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normAutofit/>
          </a:bodyPr>
          <a:lstStyle/>
          <a:p>
            <a:pPr eaLnBrk="1" hangingPunct="1"/>
            <a:endParaRPr lang="en-US" sz="900" dirty="0"/>
          </a:p>
        </p:txBody>
      </p:sp>
      <p:sp>
        <p:nvSpPr>
          <p:cNvPr id="2" name="Footer Placeholder 1"/>
          <p:cNvSpPr>
            <a:spLocks noGrp="1"/>
          </p:cNvSpPr>
          <p:nvPr>
            <p:ph type="ftr" sz="quarter" idx="10"/>
          </p:nvPr>
        </p:nvSpPr>
        <p:spPr/>
        <p:txBody>
          <a:bodyPr/>
          <a:lstStyle/>
          <a:p>
            <a:r>
              <a:rPr lang="en-US" smtClean="0"/>
              <a:t>Research and Evaluation, Santa Ana USD (November 14, 2015)</a:t>
            </a:r>
            <a:endParaRPr lang="en-US" dirty="0"/>
          </a:p>
        </p:txBody>
      </p:sp>
    </p:spTree>
    <p:extLst>
      <p:ext uri="{BB962C8B-B14F-4D97-AF65-F5344CB8AC3E}">
        <p14:creationId xmlns:p14="http://schemas.microsoft.com/office/powerpoint/2010/main" val="158999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95">
              <a:defRPr/>
            </a:pPr>
            <a:r>
              <a:rPr lang="en-US" sz="900" dirty="0"/>
              <a:t>In the past, much of accountability was based on whether students were “proficient” or “not proficient” on summative tests (for example, the California Standards Tests (CSTs). This type of model doesn’t take into account the starting point for each student nor the progress that students are making.  </a:t>
            </a:r>
          </a:p>
          <a:p>
            <a:pPr defTabSz="914095">
              <a:defRPr/>
            </a:pPr>
            <a:endParaRPr lang="en-US" sz="900" dirty="0"/>
          </a:p>
        </p:txBody>
      </p:sp>
      <p:sp>
        <p:nvSpPr>
          <p:cNvPr id="4" name="Slide Number Placeholder 3"/>
          <p:cNvSpPr>
            <a:spLocks noGrp="1"/>
          </p:cNvSpPr>
          <p:nvPr>
            <p:ph type="sldNum" sz="quarter" idx="10"/>
          </p:nvPr>
        </p:nvSpPr>
        <p:spPr/>
        <p:txBody>
          <a:bodyPr/>
          <a:lstStyle/>
          <a:p>
            <a:fld id="{3B38D3BA-A127-4309-9393-EBC7ADBA29E5}" type="slidenum">
              <a:rPr lang="en-US" smtClean="0"/>
              <a:pPr/>
              <a:t>3</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266017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95">
              <a:defRPr/>
            </a:pPr>
            <a:r>
              <a:rPr lang="en-US" sz="900" dirty="0"/>
              <a:t>It is very possible that students who </a:t>
            </a:r>
            <a:r>
              <a:rPr lang="en-US" sz="900" u="sng" dirty="0"/>
              <a:t>may not</a:t>
            </a:r>
            <a:r>
              <a:rPr lang="en-US" sz="900" dirty="0"/>
              <a:t> be considered “proficient” are actually making considerable growth during the year . . . And even more growth than some students who are considered “proficient.”   We may see individual students in 4</a:t>
            </a:r>
            <a:r>
              <a:rPr lang="en-US" sz="900" baseline="30000" dirty="0"/>
              <a:t>th</a:t>
            </a:r>
            <a:r>
              <a:rPr lang="en-US" sz="900" dirty="0"/>
              <a:t> grade who are reading at the first grade level at the beginning of the year yet end like a third grader.  This student </a:t>
            </a:r>
            <a:r>
              <a:rPr lang="en-US" sz="900" u="sng" dirty="0"/>
              <a:t>would not</a:t>
            </a:r>
            <a:r>
              <a:rPr lang="en-US" sz="900" dirty="0"/>
              <a:t> be considered “proficient” by a status model, yet this student has made remarkable growth.  </a:t>
            </a:r>
          </a:p>
          <a:p>
            <a:endParaRPr lang="en-US" sz="900" dirty="0"/>
          </a:p>
          <a:p>
            <a:pPr defTabSz="924449"/>
            <a:r>
              <a:rPr lang="en-US" sz="900" dirty="0"/>
              <a:t>MAP is a growth measure that provides information about student progress and growth over time. </a:t>
            </a:r>
          </a:p>
          <a:p>
            <a:pPr defTabSz="924449"/>
            <a:endParaRPr lang="en-US" sz="900" dirty="0"/>
          </a:p>
          <a:p>
            <a:pPr defTabSz="924449"/>
            <a:r>
              <a:rPr lang="en-US" sz="900" dirty="0"/>
              <a:t>MAP is also an assessment that will support our implementation of SBAC (Smarter Balanced Assessment Consortium).</a:t>
            </a:r>
          </a:p>
          <a:p>
            <a:endParaRPr lang="en-US" sz="900" dirty="0"/>
          </a:p>
          <a:p>
            <a:r>
              <a:rPr lang="en-US" sz="900" dirty="0"/>
              <a:t>A great source for additional information:  </a:t>
            </a:r>
          </a:p>
          <a:p>
            <a:r>
              <a:rPr lang="en-US" sz="900" dirty="0"/>
              <a:t>https://www.nwea.org/resources/case-growth-measure-student-learning/</a:t>
            </a:r>
          </a:p>
          <a:p>
            <a:endParaRPr lang="en-US" sz="900" dirty="0"/>
          </a:p>
        </p:txBody>
      </p:sp>
      <p:sp>
        <p:nvSpPr>
          <p:cNvPr id="4" name="Slide Number Placeholder 3"/>
          <p:cNvSpPr>
            <a:spLocks noGrp="1"/>
          </p:cNvSpPr>
          <p:nvPr>
            <p:ph type="sldNum" sz="quarter" idx="10"/>
          </p:nvPr>
        </p:nvSpPr>
        <p:spPr/>
        <p:txBody>
          <a:bodyPr/>
          <a:lstStyle/>
          <a:p>
            <a:fld id="{3B38D3BA-A127-4309-9393-EBC7ADBA29E5}" type="slidenum">
              <a:rPr lang="en-US" smtClean="0"/>
              <a:pPr/>
              <a:t>4</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3655907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900" dirty="0"/>
          </a:p>
        </p:txBody>
      </p:sp>
      <p:sp>
        <p:nvSpPr>
          <p:cNvPr id="4" name="Slide Number Placeholder 3"/>
          <p:cNvSpPr>
            <a:spLocks noGrp="1"/>
          </p:cNvSpPr>
          <p:nvPr>
            <p:ph type="sldNum" sz="quarter" idx="10"/>
          </p:nvPr>
        </p:nvSpPr>
        <p:spPr/>
        <p:txBody>
          <a:bodyPr/>
          <a:lstStyle/>
          <a:p>
            <a:fld id="{3B38D3BA-A127-4309-9393-EBC7ADBA29E5}" type="slidenum">
              <a:rPr lang="en-US" smtClean="0"/>
              <a:pPr/>
              <a:t>5</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417453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dirty="0"/>
              <a:t>The following section will assist teachers in understanding the two key reports presented during this workshop (Teacher/Class Report and Class Breakdown by Goal Report).  </a:t>
            </a:r>
          </a:p>
          <a:p>
            <a:endParaRPr lang="en-US" sz="900" dirty="0"/>
          </a:p>
          <a:p>
            <a:r>
              <a:rPr lang="en-US" sz="900" dirty="0"/>
              <a:t>You may want to refer to the resource below for assistance with key concepts and vocabulary specific.  </a:t>
            </a:r>
          </a:p>
          <a:p>
            <a:r>
              <a:rPr lang="en-US" sz="900" i="1" dirty="0"/>
              <a:t>www.</a:t>
            </a:r>
            <a:r>
              <a:rPr lang="en-US" sz="900" b="1" i="1" dirty="0"/>
              <a:t>nwea</a:t>
            </a:r>
            <a:r>
              <a:rPr lang="en-US" sz="900" i="1" dirty="0"/>
              <a:t>.org/sites/www.</a:t>
            </a:r>
            <a:r>
              <a:rPr lang="en-US" sz="900" b="1" i="1" dirty="0"/>
              <a:t>nwea</a:t>
            </a:r>
            <a:r>
              <a:rPr lang="en-US" sz="900" i="1" dirty="0"/>
              <a:t>.org/files/.../</a:t>
            </a:r>
            <a:r>
              <a:rPr lang="en-US" sz="900" b="1" i="1" dirty="0"/>
              <a:t>GlossaryOfTerms</a:t>
            </a:r>
            <a:r>
              <a:rPr lang="en-US" sz="900" i="1" dirty="0"/>
              <a:t>.pdf</a:t>
            </a:r>
            <a:endParaRPr lang="en-US" sz="900" dirty="0"/>
          </a:p>
        </p:txBody>
      </p:sp>
      <p:sp>
        <p:nvSpPr>
          <p:cNvPr id="4" name="Slide Number Placeholder 3"/>
          <p:cNvSpPr>
            <a:spLocks noGrp="1"/>
          </p:cNvSpPr>
          <p:nvPr>
            <p:ph type="sldNum" sz="quarter" idx="10"/>
          </p:nvPr>
        </p:nvSpPr>
        <p:spPr/>
        <p:txBody>
          <a:bodyPr/>
          <a:lstStyle/>
          <a:p>
            <a:fld id="{3B38D3BA-A127-4309-9393-EBC7ADBA29E5}" type="slidenum">
              <a:rPr lang="en-US" smtClean="0"/>
              <a:pPr/>
              <a:t>6</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1053962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900" dirty="0"/>
              <a:t>Below are more detailed descriptions of the points on this slide:</a:t>
            </a:r>
          </a:p>
          <a:p>
            <a:endParaRPr lang="en-US" sz="900" dirty="0"/>
          </a:p>
          <a:p>
            <a:pPr marL="231114" indent="-231114">
              <a:buFont typeface="+mj-lt"/>
              <a:buAutoNum type="arabicPeriod"/>
            </a:pPr>
            <a:r>
              <a:rPr lang="en-US" sz="900" dirty="0"/>
              <a:t>MAP stands for Measures of Academic Progress. It is an interim assessment developed by the Northwest Evaluation Association (NWEA), a 40-year-old global not-for-profit educational services organization.</a:t>
            </a:r>
          </a:p>
          <a:p>
            <a:pPr marL="231114" indent="-231114">
              <a:buFont typeface="+mj-lt"/>
              <a:buAutoNum type="arabicPeriod"/>
            </a:pPr>
            <a:endParaRPr lang="en-US" sz="900" dirty="0"/>
          </a:p>
          <a:p>
            <a:pPr marL="231114" indent="-231114">
              <a:buFont typeface="+mj-lt"/>
              <a:buAutoNum type="arabicPeriod"/>
            </a:pPr>
            <a:r>
              <a:rPr lang="en-US" sz="900" dirty="0"/>
              <a:t>Map is a computerized and adaptive assessment that measures academic growth (in reading and math, among other subjects).</a:t>
            </a:r>
          </a:p>
          <a:p>
            <a:pPr marL="231114" indent="-231114">
              <a:buFont typeface="+mj-lt"/>
              <a:buAutoNum type="arabicPeriod"/>
            </a:pPr>
            <a:endParaRPr lang="en-US" sz="900" dirty="0"/>
          </a:p>
          <a:p>
            <a:pPr marL="231114" indent="-231114">
              <a:buFont typeface="+mj-lt"/>
              <a:buAutoNum type="arabicPeriod"/>
            </a:pPr>
            <a:r>
              <a:rPr lang="en-US" sz="900" dirty="0"/>
              <a:t>The difficulty of the assessment changes based on student performance as they progress through the assessment (therefore, the assessment is individualized and unique for each student).</a:t>
            </a:r>
          </a:p>
          <a:p>
            <a:pPr marL="231114" indent="-231114">
              <a:buFont typeface="+mj-lt"/>
              <a:buAutoNum type="arabicPeriod"/>
            </a:pPr>
            <a:endParaRPr lang="en-US" sz="900" dirty="0"/>
          </a:p>
          <a:p>
            <a:pPr marL="231114" indent="-231114">
              <a:buFont typeface="+mj-lt"/>
              <a:buAutoNum type="arabicPeriod"/>
            </a:pPr>
            <a:r>
              <a:rPr lang="en-US" sz="900" dirty="0"/>
              <a:t>Students are given as much time as needed to complete each assessment (national AVERAGE time to complete each assessment is 50 minutes). There are approximately 45 to 55 questions on the MAP assessments. Math contains approximately 55 questions while Reading contains approximately 45 questions (Reading has less questions than Math due to the longer reading passages).</a:t>
            </a:r>
          </a:p>
          <a:p>
            <a:pPr marL="231114" indent="-231114">
              <a:buFont typeface="+mj-lt"/>
              <a:buAutoNum type="arabicPeriod"/>
            </a:pPr>
            <a:endParaRPr lang="en-US" sz="900" dirty="0"/>
          </a:p>
          <a:p>
            <a:pPr marL="231114" indent="-231114">
              <a:buFont typeface="+mj-lt"/>
              <a:buAutoNum type="arabicPeriod"/>
            </a:pPr>
            <a:r>
              <a:rPr lang="en-US" sz="900" dirty="0"/>
              <a:t>MAP is a continuous assessment with content covering Kindergarten through High School.</a:t>
            </a:r>
          </a:p>
          <a:p>
            <a:pPr marL="231114" indent="-231114">
              <a:buFont typeface="+mj-lt"/>
              <a:buAutoNum type="arabicPeriod"/>
            </a:pPr>
            <a:endParaRPr lang="en-US" sz="900" dirty="0"/>
          </a:p>
          <a:p>
            <a:pPr marL="231114" indent="-231114">
              <a:buFont typeface="+mj-lt"/>
              <a:buAutoNum type="arabicPeriod"/>
            </a:pPr>
            <a:r>
              <a:rPr lang="en-US" sz="900" dirty="0"/>
              <a:t>The MAP scale score is called the RIT score. It is the level where a student is getting answers correct 50% of the time.</a:t>
            </a:r>
          </a:p>
          <a:p>
            <a:endParaRPr lang="en-US" sz="900" dirty="0"/>
          </a:p>
          <a:p>
            <a:endParaRPr lang="en-US" sz="900" dirty="0"/>
          </a:p>
          <a:p>
            <a:r>
              <a:rPr lang="en-US" sz="900" b="1" dirty="0"/>
              <a:t>Who takes MAP and when? For the 2014-2015 school year:</a:t>
            </a:r>
          </a:p>
          <a:p>
            <a:pPr marL="115556"/>
            <a:r>
              <a:rPr lang="en-US" sz="900" b="1" dirty="0"/>
              <a:t>Reading = </a:t>
            </a:r>
            <a:r>
              <a:rPr lang="en-US" sz="900" dirty="0"/>
              <a:t>Fall, Winter (optional), and Spring</a:t>
            </a:r>
          </a:p>
          <a:p>
            <a:pPr lvl="1"/>
            <a:r>
              <a:rPr lang="en-US" sz="900" dirty="0"/>
              <a:t>Students in grades 4 – 10 (grades TK-3 optional) and</a:t>
            </a:r>
          </a:p>
          <a:p>
            <a:pPr lvl="1"/>
            <a:r>
              <a:rPr lang="en-US" sz="900" dirty="0"/>
              <a:t>Students in grades 11 – 12 who have not passed CAHSEE </a:t>
            </a:r>
          </a:p>
          <a:p>
            <a:pPr marL="115556"/>
            <a:endParaRPr lang="en-US" sz="900" b="1" dirty="0"/>
          </a:p>
          <a:p>
            <a:pPr marL="115556"/>
            <a:r>
              <a:rPr lang="en-US" sz="900" b="1" dirty="0"/>
              <a:t>Mathematics = </a:t>
            </a:r>
            <a:r>
              <a:rPr lang="en-US" sz="900" dirty="0"/>
              <a:t>Fall, Winter (optional), and Spring</a:t>
            </a:r>
          </a:p>
          <a:p>
            <a:pPr lvl="1"/>
            <a:r>
              <a:rPr lang="en-US" sz="900" dirty="0"/>
              <a:t>Students in grades TK – 10 and</a:t>
            </a:r>
          </a:p>
          <a:p>
            <a:pPr lvl="1"/>
            <a:r>
              <a:rPr lang="en-US" sz="900" dirty="0"/>
              <a:t>Students in grades 11 – 12 who have not passed CAHSEE</a:t>
            </a:r>
          </a:p>
          <a:p>
            <a:endParaRPr lang="en-US" sz="900" dirty="0"/>
          </a:p>
        </p:txBody>
      </p:sp>
      <p:sp>
        <p:nvSpPr>
          <p:cNvPr id="4" name="Slide Number Placeholder 3"/>
          <p:cNvSpPr>
            <a:spLocks noGrp="1"/>
          </p:cNvSpPr>
          <p:nvPr>
            <p:ph type="sldNum" sz="quarter" idx="10"/>
          </p:nvPr>
        </p:nvSpPr>
        <p:spPr/>
        <p:txBody>
          <a:bodyPr/>
          <a:lstStyle/>
          <a:p>
            <a:fld id="{B9CFA99D-1447-465B-BEAC-6F832185C2AE}" type="slidenum">
              <a:rPr lang="en-US" smtClean="0"/>
              <a:pPr/>
              <a:t>7</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241638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sz="900" dirty="0"/>
              <a:t>In this [</a:t>
            </a:r>
            <a:r>
              <a:rPr lang="en-US" sz="900" b="1" dirty="0"/>
              <a:t>lower achiever</a:t>
            </a:r>
            <a:r>
              <a:rPr lang="en-US" sz="900" dirty="0"/>
              <a:t>] example, we will take a look at what happens in a single goal area/strand (ex. Literature in the content area of Reading, or Geometry in the content area of Math) when a 5th grade student sits down at the computer to take the assessment. The initial item will be at the median difficulty level for that grade level.  From here on out, </a:t>
            </a:r>
            <a:r>
              <a:rPr lang="en-US" sz="900" b="1" dirty="0"/>
              <a:t>the computer will select items specifically for the student depending on how he or she performs on all of the previous items in that goal strand. </a:t>
            </a:r>
            <a:r>
              <a:rPr lang="en-US" sz="900" dirty="0"/>
              <a:t>If the student answers a question correct, the next question will be a more difficult question; if the student answers the question incorrect, the next question will be an easier question. The student goes through the process of the test adapting. Notice that the band around each test question (what statisticians refer to as the “standard error”) narrows as the test progresses – this shows us that the accuracy of the test increases as the test progresses.  </a:t>
            </a:r>
          </a:p>
          <a:p>
            <a:pPr eaLnBrk="1" hangingPunct="1"/>
            <a:endParaRPr lang="en-US" sz="900" dirty="0"/>
          </a:p>
          <a:p>
            <a:pPr eaLnBrk="1" hangingPunct="1"/>
            <a:r>
              <a:rPr lang="en-US" sz="900" dirty="0"/>
              <a:t>The MAP assessment is designed to find the level where students are at 50% proficiency (their ideal instructional level).</a:t>
            </a:r>
          </a:p>
          <a:p>
            <a:pPr eaLnBrk="1" hangingPunct="1"/>
            <a:endParaRPr lang="en-US" sz="900" dirty="0"/>
          </a:p>
          <a:p>
            <a:pPr eaLnBrk="1" hangingPunct="1"/>
            <a:r>
              <a:rPr lang="en-US" sz="900" dirty="0"/>
              <a:t>**</a:t>
            </a:r>
          </a:p>
          <a:p>
            <a:pPr eaLnBrk="1" hangingPunct="1"/>
            <a:endParaRPr lang="en-US" sz="900" dirty="0"/>
          </a:p>
          <a:p>
            <a:r>
              <a:rPr lang="en-US" sz="900" b="1" dirty="0"/>
              <a:t>Reading goal areas</a:t>
            </a:r>
          </a:p>
          <a:p>
            <a:r>
              <a:rPr lang="en-US" sz="900" dirty="0"/>
              <a:t>-Literature</a:t>
            </a:r>
          </a:p>
          <a:p>
            <a:r>
              <a:rPr lang="en-US" sz="900" dirty="0"/>
              <a:t>-Informational text</a:t>
            </a:r>
          </a:p>
          <a:p>
            <a:r>
              <a:rPr lang="en-US" sz="900" dirty="0"/>
              <a:t>-Vocabulary acquisition and use</a:t>
            </a:r>
          </a:p>
          <a:p>
            <a:endParaRPr lang="en-US" sz="900" dirty="0"/>
          </a:p>
          <a:p>
            <a:pPr>
              <a:defRPr/>
            </a:pPr>
            <a:r>
              <a:rPr lang="en-US" sz="900" b="1" dirty="0"/>
              <a:t>Reading Primary Grades goal areas</a:t>
            </a:r>
          </a:p>
          <a:p>
            <a:r>
              <a:rPr lang="en-US" sz="900" dirty="0"/>
              <a:t>-Foundational skills</a:t>
            </a:r>
          </a:p>
          <a:p>
            <a:r>
              <a:rPr lang="en-US" sz="900" dirty="0"/>
              <a:t>-Language and writing</a:t>
            </a:r>
          </a:p>
          <a:p>
            <a:r>
              <a:rPr lang="en-US" sz="900" dirty="0"/>
              <a:t>-Literature and informational text</a:t>
            </a:r>
          </a:p>
          <a:p>
            <a:r>
              <a:rPr lang="en-US" sz="900" dirty="0"/>
              <a:t>-Vocabulary use and functions</a:t>
            </a:r>
          </a:p>
          <a:p>
            <a:endParaRPr lang="en-US" sz="900" dirty="0"/>
          </a:p>
          <a:p>
            <a:pPr>
              <a:defRPr/>
            </a:pPr>
            <a:r>
              <a:rPr lang="en-US" sz="900" b="1" dirty="0"/>
              <a:t>Math goal areas</a:t>
            </a:r>
          </a:p>
          <a:p>
            <a:r>
              <a:rPr lang="en-US" sz="900" dirty="0"/>
              <a:t>-Operations and algebraic thinking</a:t>
            </a:r>
          </a:p>
          <a:p>
            <a:r>
              <a:rPr lang="en-US" sz="900" dirty="0"/>
              <a:t>-Numbers and Operations</a:t>
            </a:r>
          </a:p>
          <a:p>
            <a:r>
              <a:rPr lang="en-US" sz="900" dirty="0"/>
              <a:t>-Measurement and Data</a:t>
            </a:r>
          </a:p>
          <a:p>
            <a:r>
              <a:rPr lang="en-US" sz="900" dirty="0"/>
              <a:t>-Geometry</a:t>
            </a:r>
          </a:p>
          <a:p>
            <a:pPr eaLnBrk="1" hangingPunct="1"/>
            <a:endParaRPr lang="en-US" sz="900" dirty="0"/>
          </a:p>
        </p:txBody>
      </p:sp>
      <p:sp>
        <p:nvSpPr>
          <p:cNvPr id="4" name="Slide Number Placeholder 3"/>
          <p:cNvSpPr>
            <a:spLocks noGrp="1"/>
          </p:cNvSpPr>
          <p:nvPr>
            <p:ph type="sldNum" sz="quarter" idx="10"/>
          </p:nvPr>
        </p:nvSpPr>
        <p:spPr/>
        <p:txBody>
          <a:bodyPr/>
          <a:lstStyle/>
          <a:p>
            <a:fld id="{B9CFA99D-1447-465B-BEAC-6F832185C2AE}" type="slidenum">
              <a:rPr lang="en-US" smtClean="0"/>
              <a:pPr/>
              <a:t>8</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3864438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sz="900" dirty="0"/>
              <a:t>Some concept as in the lower achiever example…</a:t>
            </a:r>
          </a:p>
          <a:p>
            <a:pPr eaLnBrk="1" hangingPunct="1"/>
            <a:endParaRPr lang="en-US" sz="900" dirty="0"/>
          </a:p>
          <a:p>
            <a:pPr eaLnBrk="1" hangingPunct="1"/>
            <a:r>
              <a:rPr lang="en-US" sz="900" dirty="0"/>
              <a:t>In this [</a:t>
            </a:r>
            <a:r>
              <a:rPr lang="en-US" sz="900" b="1" dirty="0"/>
              <a:t>higher achiever</a:t>
            </a:r>
            <a:r>
              <a:rPr lang="en-US" sz="900" dirty="0"/>
              <a:t>] example, we will take a look at what happens in a single goal area/strand (ex. Literature in the content area of Reading, or Geometry in the content area of Math) when a 5th grade student sits down at the computer to take the assessment. The initial item will be at the median difficulty level for that grade level.  From here on out, </a:t>
            </a:r>
            <a:r>
              <a:rPr lang="en-US" sz="900" b="1" dirty="0"/>
              <a:t>the computer will select items specifically for the student depending on how he or she performs on all of the previous items in that goal strand. </a:t>
            </a:r>
            <a:r>
              <a:rPr lang="en-US" sz="900" dirty="0"/>
              <a:t>If the student answers a question correct, the next question will be a more difficult question; if the student answers the question incorrect, the next question will be an easier question. The student goes through the process of the test adapting. Notice that the band around each test question (what statisticians refer to as the “standard error”) narrows as the test progresses – this shows us that the accuracy of the test increases as the test progresses.  </a:t>
            </a:r>
          </a:p>
          <a:p>
            <a:pPr eaLnBrk="1" hangingPunct="1"/>
            <a:endParaRPr lang="en-US" sz="900" dirty="0"/>
          </a:p>
          <a:p>
            <a:pPr eaLnBrk="1" hangingPunct="1"/>
            <a:r>
              <a:rPr lang="en-US" sz="900" dirty="0"/>
              <a:t>The MAP assessment is designed to find the level where students are at 50% proficiency (their ideal instructional level).</a:t>
            </a:r>
          </a:p>
          <a:p>
            <a:pPr eaLnBrk="1" hangingPunct="1"/>
            <a:endParaRPr lang="en-US" sz="900" dirty="0"/>
          </a:p>
          <a:p>
            <a:r>
              <a:rPr lang="en-US" sz="900" dirty="0"/>
              <a:t>**</a:t>
            </a:r>
          </a:p>
          <a:p>
            <a:r>
              <a:rPr lang="en-US" sz="900" b="1" dirty="0"/>
              <a:t>Reading goal areas</a:t>
            </a:r>
          </a:p>
          <a:p>
            <a:r>
              <a:rPr lang="en-US" sz="900" dirty="0"/>
              <a:t>-Literature</a:t>
            </a:r>
          </a:p>
          <a:p>
            <a:r>
              <a:rPr lang="en-US" sz="900" dirty="0"/>
              <a:t>-Informational text</a:t>
            </a:r>
          </a:p>
          <a:p>
            <a:r>
              <a:rPr lang="en-US" sz="900" dirty="0"/>
              <a:t>-Vocabulary acquisition and use</a:t>
            </a:r>
          </a:p>
          <a:p>
            <a:endParaRPr lang="en-US" sz="900" dirty="0"/>
          </a:p>
          <a:p>
            <a:pPr>
              <a:defRPr/>
            </a:pPr>
            <a:r>
              <a:rPr lang="en-US" sz="900" b="1" dirty="0"/>
              <a:t>Reading Primary Grades goal areas</a:t>
            </a:r>
          </a:p>
          <a:p>
            <a:r>
              <a:rPr lang="en-US" sz="900" dirty="0"/>
              <a:t>-Foundational skills</a:t>
            </a:r>
          </a:p>
          <a:p>
            <a:r>
              <a:rPr lang="en-US" sz="900" dirty="0"/>
              <a:t>-Language and writing</a:t>
            </a:r>
          </a:p>
          <a:p>
            <a:r>
              <a:rPr lang="en-US" sz="900" dirty="0"/>
              <a:t>-Literature and informational text</a:t>
            </a:r>
          </a:p>
          <a:p>
            <a:r>
              <a:rPr lang="en-US" sz="900" dirty="0"/>
              <a:t>-Vocabulary use and functions</a:t>
            </a:r>
          </a:p>
          <a:p>
            <a:endParaRPr lang="en-US" sz="900" dirty="0"/>
          </a:p>
          <a:p>
            <a:pPr>
              <a:defRPr/>
            </a:pPr>
            <a:r>
              <a:rPr lang="en-US" sz="900" b="1" dirty="0"/>
              <a:t>Math goal areas</a:t>
            </a:r>
          </a:p>
          <a:p>
            <a:r>
              <a:rPr lang="en-US" sz="900" dirty="0"/>
              <a:t>-Operations and algebraic thinking</a:t>
            </a:r>
          </a:p>
          <a:p>
            <a:r>
              <a:rPr lang="en-US" sz="900" dirty="0"/>
              <a:t>-Numbers and Operations</a:t>
            </a:r>
          </a:p>
          <a:p>
            <a:r>
              <a:rPr lang="en-US" sz="900" dirty="0"/>
              <a:t>-Measurement and Data</a:t>
            </a:r>
          </a:p>
          <a:p>
            <a:r>
              <a:rPr lang="en-US" sz="900" dirty="0"/>
              <a:t>-Geometry</a:t>
            </a:r>
          </a:p>
        </p:txBody>
      </p:sp>
      <p:sp>
        <p:nvSpPr>
          <p:cNvPr id="4" name="Slide Number Placeholder 3"/>
          <p:cNvSpPr>
            <a:spLocks noGrp="1"/>
          </p:cNvSpPr>
          <p:nvPr>
            <p:ph type="sldNum" sz="quarter" idx="10"/>
          </p:nvPr>
        </p:nvSpPr>
        <p:spPr/>
        <p:txBody>
          <a:bodyPr/>
          <a:lstStyle/>
          <a:p>
            <a:fld id="{B9CFA99D-1447-465B-BEAC-6F832185C2AE}" type="slidenum">
              <a:rPr lang="en-US" smtClean="0"/>
              <a:pPr/>
              <a:t>9</a:t>
            </a:fld>
            <a:endParaRPr lang="en-US" dirty="0"/>
          </a:p>
        </p:txBody>
      </p:sp>
      <p:sp>
        <p:nvSpPr>
          <p:cNvPr id="5" name="Footer Placeholder 4"/>
          <p:cNvSpPr>
            <a:spLocks noGrp="1"/>
          </p:cNvSpPr>
          <p:nvPr>
            <p:ph type="ftr" sz="quarter" idx="11"/>
          </p:nvPr>
        </p:nvSpPr>
        <p:spPr/>
        <p:txBody>
          <a:bodyPr/>
          <a:lstStyle/>
          <a:p>
            <a:r>
              <a:rPr lang="en-US" smtClean="0"/>
              <a:t>Research and Evaluation, Santa Ana USD (v1.0 - Updated January 19, 2015)</a:t>
            </a:r>
            <a:endParaRPr lang="en-US" dirty="0"/>
          </a:p>
        </p:txBody>
      </p:sp>
    </p:spTree>
    <p:extLst>
      <p:ext uri="{BB962C8B-B14F-4D97-AF65-F5344CB8AC3E}">
        <p14:creationId xmlns:p14="http://schemas.microsoft.com/office/powerpoint/2010/main" val="3864438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02/03/2016</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02/03/2016</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02/03/2016</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6399161"/>
            <a:ext cx="9144000" cy="458841"/>
          </a:xfrm>
          <a:prstGeom prst="rect">
            <a:avLst/>
          </a:prstGeom>
          <a:solidFill>
            <a:srgbClr val="0087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Content Placeholder 2"/>
          <p:cNvSpPr>
            <a:spLocks noGrp="1"/>
          </p:cNvSpPr>
          <p:nvPr>
            <p:ph idx="1"/>
          </p:nvPr>
        </p:nvSpPr>
        <p:spPr>
          <a:xfrm>
            <a:off x="673100" y="1374202"/>
            <a:ext cx="7772400" cy="477847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9"/>
          <p:cNvSpPr>
            <a:spLocks noGrp="1"/>
          </p:cNvSpPr>
          <p:nvPr>
            <p:ph type="title" hasCustomPrompt="1"/>
          </p:nvPr>
        </p:nvSpPr>
        <p:spPr>
          <a:xfrm>
            <a:off x="673100" y="312318"/>
            <a:ext cx="7772400" cy="978599"/>
          </a:xfrm>
          <a:prstGeom prst="rect">
            <a:avLst/>
          </a:prstGeom>
        </p:spPr>
        <p:txBody>
          <a:bodyPr anchor="ctr">
            <a:normAutofit/>
          </a:bodyPr>
          <a:lstStyle>
            <a:lvl1pPr algn="l">
              <a:lnSpc>
                <a:spcPct val="80000"/>
              </a:lnSpc>
              <a:defRPr sz="3400" b="1">
                <a:solidFill>
                  <a:srgbClr val="008752"/>
                </a:solidFill>
                <a:latin typeface="Arial"/>
              </a:defRPr>
            </a:lvl1pPr>
          </a:lstStyle>
          <a:p>
            <a:r>
              <a:rPr lang="en-US" dirty="0" smtClean="0"/>
              <a:t>Click to Edit Master Title Style</a:t>
            </a:r>
            <a:endParaRPr lang="en-US" dirty="0"/>
          </a:p>
        </p:txBody>
      </p:sp>
      <p:sp>
        <p:nvSpPr>
          <p:cNvPr id="10" name="Footer Placeholder 4"/>
          <p:cNvSpPr>
            <a:spLocks noGrp="1"/>
          </p:cNvSpPr>
          <p:nvPr>
            <p:ph type="ftr" sz="quarter" idx="3"/>
          </p:nvPr>
        </p:nvSpPr>
        <p:spPr>
          <a:xfrm>
            <a:off x="571500" y="6478270"/>
            <a:ext cx="2903220" cy="365125"/>
          </a:xfrm>
          <a:prstGeom prst="rect">
            <a:avLst/>
          </a:prstGeom>
        </p:spPr>
        <p:txBody>
          <a:bodyPr/>
          <a:lstStyle>
            <a:lvl1pPr algn="l">
              <a:tabLst>
                <a:tab pos="6743700" algn="l"/>
              </a:tabLst>
              <a:defRPr sz="750" b="0" i="0">
                <a:solidFill>
                  <a:schemeClr val="bg1"/>
                </a:solidFill>
                <a:latin typeface="Arial"/>
                <a:cs typeface="Arial"/>
              </a:defRPr>
            </a:lvl1pPr>
          </a:lstStyle>
          <a:p>
            <a:endParaRPr lang="en-US" dirty="0" smtClean="0"/>
          </a:p>
        </p:txBody>
      </p:sp>
      <p:sp>
        <p:nvSpPr>
          <p:cNvPr id="6" name="TextBox 5"/>
          <p:cNvSpPr txBox="1"/>
          <p:nvPr userDrawn="1"/>
        </p:nvSpPr>
        <p:spPr>
          <a:xfrm>
            <a:off x="7528560" y="6478270"/>
            <a:ext cx="1076960" cy="338554"/>
          </a:xfrm>
          <a:prstGeom prst="rect">
            <a:avLst/>
          </a:prstGeom>
          <a:noFill/>
        </p:spPr>
        <p:txBody>
          <a:bodyPr wrap="square" rtlCol="0">
            <a:spAutoFit/>
          </a:bodyPr>
          <a:lstStyle/>
          <a:p>
            <a:pPr algn="r"/>
            <a:fld id="{782655E1-1CBB-B241-861B-BE5822149341}" type="slidenum">
              <a:rPr lang="en-US" sz="800" smtClean="0">
                <a:solidFill>
                  <a:schemeClr val="bg1"/>
                </a:solidFill>
                <a:latin typeface="Arial"/>
              </a:rPr>
              <a:pPr algn="r"/>
              <a:t>‹#›</a:t>
            </a:fld>
            <a:r>
              <a:rPr lang="en-US" sz="800" dirty="0" smtClean="0">
                <a:latin typeface="Arial"/>
              </a:rPr>
              <a:t/>
            </a:r>
            <a:br>
              <a:rPr lang="en-US" sz="800" dirty="0" smtClean="0">
                <a:latin typeface="Arial"/>
              </a:rPr>
            </a:br>
            <a:endParaRPr lang="en-US" sz="800" dirty="0" smtClean="0">
              <a:latin typeface="Arial"/>
            </a:endParaRPr>
          </a:p>
        </p:txBody>
      </p:sp>
    </p:spTree>
    <p:extLst>
      <p:ext uri="{BB962C8B-B14F-4D97-AF65-F5344CB8AC3E}">
        <p14:creationId xmlns:p14="http://schemas.microsoft.com/office/powerpoint/2010/main" val="11605156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_Title and Content Top">
    <p:spTree>
      <p:nvGrpSpPr>
        <p:cNvPr id="1" name=""/>
        <p:cNvGrpSpPr/>
        <p:nvPr/>
      </p:nvGrpSpPr>
      <p:grpSpPr>
        <a:xfrm>
          <a:off x="0" y="0"/>
          <a:ext cx="0" cy="0"/>
          <a:chOff x="0" y="0"/>
          <a:chExt cx="0" cy="0"/>
        </a:xfrm>
      </p:grpSpPr>
      <p:sp>
        <p:nvSpPr>
          <p:cNvPr id="4" name="Rectangle 3"/>
          <p:cNvSpPr/>
          <p:nvPr userDrawn="1"/>
        </p:nvSpPr>
        <p:spPr>
          <a:xfrm>
            <a:off x="0" y="0"/>
            <a:ext cx="9144000" cy="142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6" descr="nwea_logo_white-no lin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00" y="347663"/>
            <a:ext cx="146843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1954530" y="190506"/>
            <a:ext cx="6949440" cy="1066800"/>
          </a:xfrm>
          <a:prstGeom prst="rect">
            <a:avLst/>
          </a:prstGeom>
        </p:spPr>
        <p:txBody>
          <a:bodyPr anchorCtr="0"/>
          <a:lstStyle>
            <a:lvl1pPr>
              <a:lnSpc>
                <a:spcPct val="80000"/>
              </a:lnSpc>
              <a:defRPr sz="4000">
                <a:solidFill>
                  <a:srgbClr val="333333"/>
                </a:solidFill>
                <a:latin typeface="Helvetic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0000"/>
                </a:solidFill>
                <a:latin typeface="Calibri"/>
                <a:ea typeface="ＭＳ Ｐゴシック" pitchFamily="1" charset="-128"/>
              </a:defRPr>
            </a:lvl1pPr>
          </a:lstStyle>
          <a:p>
            <a:pPr>
              <a:defRPr/>
            </a:pPr>
            <a:r>
              <a:rPr lang="en-US" smtClean="0"/>
              <a:t>02/03/2016</a:t>
            </a:r>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1E26E09E-4F5B-4070-B595-E582F80DF079}" type="slidenum">
              <a:rPr lang="en-US"/>
              <a:pPr>
                <a:defRPr/>
              </a:pPr>
              <a:t>‹#›</a:t>
            </a:fld>
            <a:endParaRPr lang="en-US" dirty="0"/>
          </a:p>
        </p:txBody>
      </p:sp>
    </p:spTree>
    <p:extLst>
      <p:ext uri="{BB962C8B-B14F-4D97-AF65-F5344CB8AC3E}">
        <p14:creationId xmlns:p14="http://schemas.microsoft.com/office/powerpoint/2010/main" val="85682367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02/03/2016</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02/03/2016</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02/03/2016</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02/03/2016</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02/03/2016</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02/03/2016</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02/03/2016</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02/03/2016</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D6C706-4B64-4106-AC68-9DB98E3A2E5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02/03/2016</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6C706-4B64-4106-AC68-9DB98E3A2E5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LGYa6ZacUT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Ew9a9tX7kn8&amp;list=PLN3ZhyX39j8WdB3IsVinMwAXSogIILfNE&amp;index=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dirty="0" smtClean="0">
                <a:solidFill>
                  <a:schemeClr val="bg1">
                    <a:lumMod val="50000"/>
                  </a:schemeClr>
                </a:solidFill>
              </a:rPr>
              <a:t>Measures of Academic Progress</a:t>
            </a:r>
            <a:endParaRPr lang="en-US" dirty="0">
              <a:solidFill>
                <a:schemeClr val="bg1">
                  <a:lumMod val="50000"/>
                </a:schemeClr>
              </a:solidFill>
            </a:endParaRPr>
          </a:p>
        </p:txBody>
      </p:sp>
      <p:sp>
        <p:nvSpPr>
          <p:cNvPr id="3" name="Subtitle 2"/>
          <p:cNvSpPr>
            <a:spLocks noGrp="1"/>
          </p:cNvSpPr>
          <p:nvPr>
            <p:ph type="subTitle" idx="1"/>
          </p:nvPr>
        </p:nvSpPr>
        <p:spPr>
          <a:xfrm>
            <a:off x="1409700" y="2102019"/>
            <a:ext cx="6400800" cy="1752600"/>
          </a:xfrm>
        </p:spPr>
        <p:txBody>
          <a:bodyPr>
            <a:normAutofit/>
          </a:bodyPr>
          <a:lstStyle/>
          <a:p>
            <a:r>
              <a:rPr lang="en-US" sz="5400" dirty="0" smtClean="0">
                <a:solidFill>
                  <a:schemeClr val="tx1"/>
                </a:solidFill>
              </a:rPr>
              <a:t>Using MAP Data to Inform Instruction</a:t>
            </a:r>
          </a:p>
        </p:txBody>
      </p:sp>
      <p:sp>
        <p:nvSpPr>
          <p:cNvPr id="4" name="TextBox 3"/>
          <p:cNvSpPr txBox="1"/>
          <p:nvPr/>
        </p:nvSpPr>
        <p:spPr>
          <a:xfrm>
            <a:off x="2286000" y="4800600"/>
            <a:ext cx="4648200" cy="923330"/>
          </a:xfrm>
          <a:prstGeom prst="rect">
            <a:avLst/>
          </a:prstGeom>
          <a:noFill/>
        </p:spPr>
        <p:txBody>
          <a:bodyPr wrap="square" rtlCol="0">
            <a:spAutoFit/>
          </a:bodyPr>
          <a:lstStyle/>
          <a:p>
            <a:pPr algn="ctr"/>
            <a:r>
              <a:rPr lang="en-US" dirty="0" smtClean="0"/>
              <a:t>TIPS Presentation</a:t>
            </a:r>
            <a:endParaRPr lang="en-US" dirty="0"/>
          </a:p>
          <a:p>
            <a:pPr algn="ctr"/>
            <a:r>
              <a:rPr lang="en-US" dirty="0" smtClean="0"/>
              <a:t>Santa Ana Unified School District</a:t>
            </a:r>
          </a:p>
          <a:p>
            <a:pPr algn="ctr"/>
            <a:r>
              <a:rPr lang="en-US" dirty="0" smtClean="0">
                <a:solidFill>
                  <a:srgbClr val="FF0000"/>
                </a:solidFill>
              </a:rPr>
              <a:t>February </a:t>
            </a:r>
            <a:r>
              <a:rPr lang="en-US" dirty="0" smtClean="0">
                <a:solidFill>
                  <a:srgbClr val="FF0000"/>
                </a:solidFill>
              </a:rPr>
              <a:t>4, </a:t>
            </a:r>
            <a:r>
              <a:rPr lang="en-US" dirty="0" smtClean="0">
                <a:solidFill>
                  <a:srgbClr val="FF0000"/>
                </a:solidFill>
              </a:rPr>
              <a:t>2016</a:t>
            </a:r>
            <a:endParaRPr lang="en-US" dirty="0">
              <a:solidFill>
                <a:srgbClr val="FF0000"/>
              </a:solidFill>
            </a:endParaRPr>
          </a:p>
        </p:txBody>
      </p:sp>
      <p:pic>
        <p:nvPicPr>
          <p:cNvPr id="1026" name="Picture 2"/>
          <p:cNvPicPr>
            <a:picLocks noChangeAspect="1" noChangeArrowheads="1"/>
          </p:cNvPicPr>
          <p:nvPr/>
        </p:nvPicPr>
        <p:blipFill>
          <a:blip r:embed="rId3" cstate="print"/>
          <a:srcRect l="3750" t="34815" r="75834" b="28148"/>
          <a:stretch>
            <a:fillRect/>
          </a:stretch>
        </p:blipFill>
        <p:spPr bwMode="auto">
          <a:xfrm>
            <a:off x="4191000" y="5867400"/>
            <a:ext cx="821436" cy="8382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8D6C706-4B64-4106-AC68-9DB98E3A2E5F}" type="slidenum">
              <a:rPr lang="en-US" smtClean="0"/>
              <a:pPr/>
              <a:t>1</a:t>
            </a:fld>
            <a:endParaRPr lang="en-US" dirty="0"/>
          </a:p>
        </p:txBody>
      </p:sp>
      <p:sp>
        <p:nvSpPr>
          <p:cNvPr id="5" name="Date Placeholder 4"/>
          <p:cNvSpPr>
            <a:spLocks noGrp="1"/>
          </p:cNvSpPr>
          <p:nvPr>
            <p:ph type="dt" sz="half" idx="10"/>
          </p:nvPr>
        </p:nvSpPr>
        <p:spPr/>
        <p:txBody>
          <a:bodyPr/>
          <a:lstStyle/>
          <a:p>
            <a:r>
              <a:rPr lang="en-US" smtClean="0"/>
              <a:t>02/03/2016</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ZPD - zone of proximal development</a:t>
            </a:r>
          </a:p>
        </p:txBody>
      </p:sp>
      <p:sp>
        <p:nvSpPr>
          <p:cNvPr id="3" name="Content Placeholder 2"/>
          <p:cNvSpPr>
            <a:spLocks noGrp="1"/>
          </p:cNvSpPr>
          <p:nvPr>
            <p:ph idx="1"/>
          </p:nvPr>
        </p:nvSpPr>
        <p:spPr>
          <a:xfrm>
            <a:off x="457200" y="1371600"/>
            <a:ext cx="7620000" cy="4800600"/>
          </a:xfrm>
        </p:spPr>
        <p:txBody>
          <a:bodyPr>
            <a:noAutofit/>
          </a:bodyPr>
          <a:lstStyle/>
          <a:p>
            <a:r>
              <a:rPr lang="en-US" sz="2800" dirty="0" smtClean="0"/>
              <a:t>Coined by </a:t>
            </a:r>
            <a:r>
              <a:rPr lang="en-US" sz="2800" dirty="0"/>
              <a:t>p</a:t>
            </a:r>
            <a:r>
              <a:rPr lang="en-US" sz="2800" dirty="0" smtClean="0"/>
              <a:t>sychologist </a:t>
            </a:r>
            <a:r>
              <a:rPr lang="en-US" sz="2800" dirty="0"/>
              <a:t>Lev </a:t>
            </a:r>
            <a:r>
              <a:rPr lang="en-US" sz="2800" dirty="0" smtClean="0"/>
              <a:t>Vygotsky (1930s)</a:t>
            </a:r>
          </a:p>
          <a:p>
            <a:r>
              <a:rPr lang="en-US" sz="2800" dirty="0"/>
              <a:t> </a:t>
            </a:r>
            <a:r>
              <a:rPr lang="en-US" sz="2800" dirty="0" smtClean="0"/>
              <a:t>The </a:t>
            </a:r>
            <a:r>
              <a:rPr lang="en-US" sz="2800" dirty="0"/>
              <a:t>sweet spot where instruction is most beneficial for each student – just beyond his or her current level of independent </a:t>
            </a:r>
            <a:r>
              <a:rPr lang="en-US" sz="2800" dirty="0" smtClean="0"/>
              <a:t>capability</a:t>
            </a:r>
          </a:p>
          <a:p>
            <a:r>
              <a:rPr lang="en-US" sz="2800" dirty="0" smtClean="0"/>
              <a:t>The difference </a:t>
            </a:r>
            <a:r>
              <a:rPr lang="en-US" sz="2800" dirty="0"/>
              <a:t>between what a child can do independently and what he or she is capable of doing with targeted assistance (scaffolding</a:t>
            </a:r>
            <a:r>
              <a:rPr lang="en-US" sz="2800" dirty="0" smtClean="0"/>
              <a:t>)</a:t>
            </a:r>
          </a:p>
          <a:p>
            <a:r>
              <a:rPr lang="en-US" sz="2800" dirty="0" smtClean="0"/>
              <a:t>The skills </a:t>
            </a:r>
            <a:r>
              <a:rPr lang="en-US" sz="2800" dirty="0"/>
              <a:t>and knowledge that are attainable for students (not too easy, not too difficult, but just right</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dirty="0"/>
          </a:p>
        </p:txBody>
      </p:sp>
      <p:sp>
        <p:nvSpPr>
          <p:cNvPr id="5" name="Date Placeholder 4"/>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3485923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213" y="190500"/>
            <a:ext cx="6777037" cy="1066800"/>
          </a:xfrm>
        </p:spPr>
        <p:txBody>
          <a:bodyPr>
            <a:normAutofit fontScale="90000"/>
          </a:bodyPr>
          <a:lstStyle/>
          <a:p>
            <a:pPr>
              <a:defRPr/>
            </a:pPr>
            <a:r>
              <a:rPr lang="en-US" sz="5400" dirty="0" smtClean="0">
                <a:solidFill>
                  <a:schemeClr val="bg1"/>
                </a:solidFill>
              </a:rPr>
              <a:t>RIT (</a:t>
            </a:r>
            <a:r>
              <a:rPr lang="en-US" sz="5400" b="1" u="sng" dirty="0" err="1" smtClean="0">
                <a:solidFill>
                  <a:schemeClr val="bg1"/>
                </a:solidFill>
              </a:rPr>
              <a:t>R</a:t>
            </a:r>
            <a:r>
              <a:rPr lang="en-US" sz="5400" dirty="0" err="1" smtClean="0">
                <a:solidFill>
                  <a:schemeClr val="bg1"/>
                </a:solidFill>
              </a:rPr>
              <a:t>asch</a:t>
            </a:r>
            <a:r>
              <a:rPr lang="en-US" sz="5400" dirty="0" smtClean="0">
                <a:solidFill>
                  <a:schemeClr val="bg1"/>
                </a:solidFill>
              </a:rPr>
              <a:t> Un</a:t>
            </a:r>
            <a:r>
              <a:rPr lang="en-US" sz="5400" b="1" u="sng" dirty="0" smtClean="0">
                <a:solidFill>
                  <a:schemeClr val="bg1"/>
                </a:solidFill>
              </a:rPr>
              <a:t>it</a:t>
            </a:r>
            <a:r>
              <a:rPr lang="en-US" sz="5400" dirty="0" smtClean="0">
                <a:solidFill>
                  <a:schemeClr val="bg1"/>
                </a:solidFill>
              </a:rPr>
              <a:t>) Scale</a:t>
            </a:r>
            <a:endParaRPr lang="en-US" sz="5400" dirty="0">
              <a:solidFill>
                <a:schemeClr val="bg1"/>
              </a:solidFill>
              <a:latin typeface="+mj-lt"/>
            </a:endParaRPr>
          </a:p>
        </p:txBody>
      </p:sp>
      <p:pic>
        <p:nvPicPr>
          <p:cNvPr id="53251" name="Picture 27" descr="growth_ruler analogy"/>
          <p:cNvPicPr>
            <a:picLocks noChangeAspect="1" noChangeArrowheads="1"/>
          </p:cNvPicPr>
          <p:nvPr/>
        </p:nvPicPr>
        <p:blipFill>
          <a:blip r:embed="rId3" cstate="print">
            <a:extLst>
              <a:ext uri="{28A0092B-C50C-407E-A947-70E740481C1C}">
                <a14:useLocalDpi xmlns:a14="http://schemas.microsoft.com/office/drawing/2010/main" val="0"/>
              </a:ext>
            </a:extLst>
          </a:blip>
          <a:srcRect l="7361" t="273" r="1389" b="16553"/>
          <a:stretch>
            <a:fillRect/>
          </a:stretch>
        </p:blipFill>
        <p:spPr bwMode="auto">
          <a:xfrm>
            <a:off x="177800" y="1458913"/>
            <a:ext cx="7937500" cy="53990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514600" y="4811713"/>
            <a:ext cx="5907088" cy="1384300"/>
          </a:xfrm>
          <a:prstGeom prst="rect">
            <a:avLst/>
          </a:prstGeom>
          <a:solidFill>
            <a:schemeClr val="bg1">
              <a:lumMod val="85000"/>
            </a:schemeClr>
          </a:solidFill>
          <a:ln w="28575">
            <a:solidFill>
              <a:srgbClr val="05909F"/>
            </a:solidFill>
          </a:ln>
          <a:effectLst>
            <a:outerShdw blurRad="292100" sx="107000" sy="107000" algn="ctr" rotWithShape="0">
              <a:prstClr val="black">
                <a:alpha val="25000"/>
              </a:prstClr>
            </a:outerShdw>
          </a:effectLst>
        </p:spPr>
        <p:txBody>
          <a:bodyPr>
            <a:spAutoFit/>
          </a:bodyPr>
          <a:lstStyle/>
          <a:p>
            <a:pPr marL="285750" indent="-285750">
              <a:lnSpc>
                <a:spcPct val="150000"/>
              </a:lnSpc>
              <a:buFont typeface="Wingdings" pitchFamily="2" charset="2"/>
              <a:buChar char="ü"/>
              <a:defRPr/>
            </a:pPr>
            <a:r>
              <a:rPr lang="en-US" sz="1400" b="1" dirty="0">
                <a:solidFill>
                  <a:prstClr val="black">
                    <a:lumMod val="65000"/>
                    <a:lumOff val="35000"/>
                  </a:prstClr>
                </a:solidFill>
                <a:ea typeface="ＭＳ Ｐゴシック" pitchFamily="1" charset="-128"/>
              </a:rPr>
              <a:t>Equal interval achievement scale</a:t>
            </a:r>
          </a:p>
          <a:p>
            <a:pPr marL="285750" indent="-285750">
              <a:lnSpc>
                <a:spcPct val="150000"/>
              </a:lnSpc>
              <a:buFont typeface="Wingdings" pitchFamily="2" charset="2"/>
              <a:buChar char="ü"/>
              <a:defRPr/>
            </a:pPr>
            <a:r>
              <a:rPr lang="en-US" sz="1400" b="1" dirty="0">
                <a:solidFill>
                  <a:prstClr val="black">
                    <a:lumMod val="65000"/>
                    <a:lumOff val="35000"/>
                  </a:prstClr>
                </a:solidFill>
                <a:ea typeface="ＭＳ Ｐゴシック" pitchFamily="1" charset="-128"/>
              </a:rPr>
              <a:t>Specifically designed to measure longitudinal growth</a:t>
            </a:r>
          </a:p>
          <a:p>
            <a:pPr marL="285750" indent="-285750">
              <a:lnSpc>
                <a:spcPct val="150000"/>
              </a:lnSpc>
              <a:buFont typeface="Wingdings" pitchFamily="2" charset="2"/>
              <a:buChar char="ü"/>
              <a:defRPr/>
            </a:pPr>
            <a:r>
              <a:rPr lang="en-US" sz="1400" b="1" dirty="0">
                <a:solidFill>
                  <a:prstClr val="black">
                    <a:lumMod val="65000"/>
                    <a:lumOff val="35000"/>
                  </a:prstClr>
                </a:solidFill>
                <a:ea typeface="ＭＳ Ｐゴシック" pitchFamily="1" charset="-128"/>
              </a:rPr>
              <a:t>Grade and standards independent</a:t>
            </a:r>
          </a:p>
          <a:p>
            <a:pPr marL="285750" indent="-285750">
              <a:lnSpc>
                <a:spcPct val="150000"/>
              </a:lnSpc>
              <a:buFont typeface="Wingdings" pitchFamily="2" charset="2"/>
              <a:buChar char="ü"/>
              <a:defRPr/>
            </a:pPr>
            <a:r>
              <a:rPr lang="en-US" sz="1400" b="1" dirty="0">
                <a:solidFill>
                  <a:prstClr val="black">
                    <a:lumMod val="65000"/>
                    <a:lumOff val="35000"/>
                  </a:prstClr>
                </a:solidFill>
                <a:ea typeface="ＭＳ Ｐゴシック" pitchFamily="1" charset="-128"/>
              </a:rPr>
              <a:t>Virtually no shift in NWEA RIT scale for more than two decades</a:t>
            </a:r>
          </a:p>
        </p:txBody>
      </p:sp>
      <p:sp>
        <p:nvSpPr>
          <p:cNvPr id="53253" name="TextBox 4"/>
          <p:cNvSpPr txBox="1">
            <a:spLocks noChangeArrowheads="1"/>
          </p:cNvSpPr>
          <p:nvPr/>
        </p:nvSpPr>
        <p:spPr bwMode="auto">
          <a:xfrm rot="-5400000">
            <a:off x="-875507" y="3199607"/>
            <a:ext cx="2201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90000"/>
              <a:buFont typeface="Wingdings" pitchFamily="2" charset="2"/>
              <a:buChar char="§"/>
              <a:defRPr sz="2800">
                <a:solidFill>
                  <a:schemeClr val="tx1"/>
                </a:solidFill>
                <a:latin typeface="Arial" charset="0"/>
                <a:cs typeface="Arial" charset="0"/>
              </a:defRPr>
            </a:lvl1pPr>
            <a:lvl2pPr marL="742950" indent="-285750" eaLnBrk="0" hangingPunct="0">
              <a:spcBef>
                <a:spcPct val="20000"/>
              </a:spcBef>
              <a:buSzPct val="80000"/>
              <a:buFont typeface="Webdings" pitchFamily="18" charset="2"/>
              <a:buChar char=""/>
              <a:defRPr sz="24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SzTx/>
              <a:buFontTx/>
              <a:buNone/>
            </a:pPr>
            <a:r>
              <a:rPr lang="en-US" altLang="en-US" sz="2000">
                <a:solidFill>
                  <a:srgbClr val="0D5D7B"/>
                </a:solidFill>
                <a:ea typeface="MS PGothic" pitchFamily="34" charset="-128"/>
              </a:rPr>
              <a:t>Item Difficulty (RIT)</a:t>
            </a:r>
          </a:p>
        </p:txBody>
      </p:sp>
      <p:sp>
        <p:nvSpPr>
          <p:cNvPr id="53254" name="Rectangle 3"/>
          <p:cNvSpPr>
            <a:spLocks noChangeArrowheads="1"/>
          </p:cNvSpPr>
          <p:nvPr/>
        </p:nvSpPr>
        <p:spPr bwMode="auto">
          <a:xfrm>
            <a:off x="3886200" y="1681163"/>
            <a:ext cx="4845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90000"/>
              <a:buFont typeface="Wingdings" pitchFamily="2" charset="2"/>
              <a:buChar char="§"/>
              <a:defRPr sz="2800">
                <a:solidFill>
                  <a:schemeClr val="tx1"/>
                </a:solidFill>
                <a:latin typeface="Arial" charset="0"/>
                <a:cs typeface="Arial" charset="0"/>
              </a:defRPr>
            </a:lvl1pPr>
            <a:lvl2pPr marL="742950" indent="-285750" eaLnBrk="0" hangingPunct="0">
              <a:spcBef>
                <a:spcPct val="20000"/>
              </a:spcBef>
              <a:buSzPct val="80000"/>
              <a:buFont typeface="Webdings" pitchFamily="18" charset="2"/>
              <a:buChar char=""/>
              <a:defRPr sz="24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algn="ctr" eaLnBrk="1" hangingPunct="1">
              <a:spcBef>
                <a:spcPct val="0"/>
              </a:spcBef>
              <a:buSzTx/>
              <a:buFontTx/>
              <a:buNone/>
            </a:pPr>
            <a:r>
              <a:rPr lang="en-US" altLang="en-US" sz="1600" dirty="0">
                <a:solidFill>
                  <a:srgbClr val="000000"/>
                </a:solidFill>
                <a:ea typeface="MS PGothic" pitchFamily="34" charset="-128"/>
              </a:rPr>
              <a:t>The RIT scale is one of </a:t>
            </a:r>
            <a:r>
              <a:rPr lang="en-US" altLang="en-US" sz="1600" b="1" dirty="0">
                <a:solidFill>
                  <a:srgbClr val="000000"/>
                </a:solidFill>
                <a:ea typeface="MS PGothic" pitchFamily="34" charset="-128"/>
              </a:rPr>
              <a:t>most widely used </a:t>
            </a:r>
            <a:r>
              <a:rPr lang="en-US" altLang="en-US" sz="1600" dirty="0">
                <a:solidFill>
                  <a:srgbClr val="000000"/>
                </a:solidFill>
                <a:ea typeface="MS PGothic" pitchFamily="34" charset="-128"/>
              </a:rPr>
              <a:t>achievement scales. (8+ million U.S. and over 400,00 international students take MAP) </a:t>
            </a:r>
          </a:p>
        </p:txBody>
      </p:sp>
      <p:sp>
        <p:nvSpPr>
          <p:cNvPr id="7" name="Slide Number Placeholder 6"/>
          <p:cNvSpPr>
            <a:spLocks noGrp="1"/>
          </p:cNvSpPr>
          <p:nvPr>
            <p:ph type="sldNum" sz="quarter" idx="12"/>
          </p:nvPr>
        </p:nvSpPr>
        <p:spPr/>
        <p:txBody>
          <a:bodyPr/>
          <a:lstStyle/>
          <a:p>
            <a:pPr>
              <a:defRPr/>
            </a:pPr>
            <a:fld id="{1E26E09E-4F5B-4070-B595-E582F80DF079}" type="slidenum">
              <a:rPr lang="en-US" smtClean="0"/>
              <a:pPr>
                <a:defRPr/>
              </a:pPr>
              <a:t>11</a:t>
            </a:fld>
            <a:endParaRPr lang="en-US"/>
          </a:p>
        </p:txBody>
      </p:sp>
      <p:sp>
        <p:nvSpPr>
          <p:cNvPr id="3" name="Date Placeholder 2"/>
          <p:cNvSpPr>
            <a:spLocks noGrp="1"/>
          </p:cNvSpPr>
          <p:nvPr>
            <p:ph type="dt" sz="half" idx="10"/>
          </p:nvPr>
        </p:nvSpPr>
        <p:spPr/>
        <p:txBody>
          <a:bodyPr/>
          <a:lstStyle/>
          <a:p>
            <a:pPr>
              <a:defRPr/>
            </a:pPr>
            <a:r>
              <a:rPr lang="en-US" smtClean="0"/>
              <a:t>02/03/2016</a:t>
            </a:r>
            <a:endParaRPr lang="en-US" dirty="0"/>
          </a:p>
        </p:txBody>
      </p:sp>
    </p:spTree>
    <p:extLst>
      <p:ext uri="{BB962C8B-B14F-4D97-AF65-F5344CB8AC3E}">
        <p14:creationId xmlns:p14="http://schemas.microsoft.com/office/powerpoint/2010/main" val="97231784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7620000" cy="1143000"/>
          </a:xfrm>
        </p:spPr>
        <p:txBody>
          <a:bodyPr>
            <a:normAutofit fontScale="90000"/>
          </a:bodyPr>
          <a:lstStyle/>
          <a:p>
            <a:r>
              <a:rPr lang="en-US" dirty="0"/>
              <a:t>Normative </a:t>
            </a:r>
            <a:r>
              <a:rPr lang="en-US" dirty="0" smtClean="0"/>
              <a:t>Data (Mathematics):</a:t>
            </a:r>
            <a:br>
              <a:rPr lang="en-US" dirty="0" smtClean="0"/>
            </a:br>
            <a:r>
              <a:rPr lang="en-US" dirty="0" smtClean="0"/>
              <a:t>Bringing </a:t>
            </a:r>
            <a:r>
              <a:rPr lang="en-US" dirty="0"/>
              <a:t>Context </a:t>
            </a:r>
            <a:r>
              <a:rPr lang="en-US" dirty="0" smtClean="0"/>
              <a:t>to </a:t>
            </a:r>
            <a:r>
              <a:rPr lang="en-US" dirty="0"/>
              <a:t>the </a:t>
            </a:r>
            <a:r>
              <a:rPr lang="en-US" dirty="0" smtClean="0"/>
              <a:t>Data</a:t>
            </a:r>
            <a:br>
              <a:rPr lang="en-US" dirty="0" smtClean="0"/>
            </a:br>
            <a:r>
              <a:rPr lang="en-US" dirty="0">
                <a:latin typeface="Arial" pitchFamily="34" charset="0"/>
                <a:cs typeface="Arial" pitchFamily="34" charset="0"/>
              </a:rPr>
              <a:t/>
            </a:r>
            <a:br>
              <a:rPr lang="en-US" dirty="0">
                <a:latin typeface="Arial" pitchFamily="34" charset="0"/>
                <a:cs typeface="Arial" pitchFamily="34" charset="0"/>
              </a:rPr>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pic>
        <p:nvPicPr>
          <p:cNvPr id="6" name="Picture 5"/>
          <p:cNvPicPr>
            <a:picLocks noChangeAspect="1"/>
          </p:cNvPicPr>
          <p:nvPr/>
        </p:nvPicPr>
        <p:blipFill rotWithShape="1">
          <a:blip r:embed="rId3"/>
          <a:srcRect l="18155" t="24375" r="21523" b="27404"/>
          <a:stretch/>
        </p:blipFill>
        <p:spPr>
          <a:xfrm>
            <a:off x="0" y="1143000"/>
            <a:ext cx="9144000" cy="5029200"/>
          </a:xfrm>
          <a:prstGeom prst="rect">
            <a:avLst/>
          </a:prstGeom>
        </p:spPr>
      </p:pic>
      <p:sp>
        <p:nvSpPr>
          <p:cNvPr id="3" name="Date Placeholder 2"/>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243421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05118"/>
            <a:ext cx="7620000" cy="1143000"/>
          </a:xfrm>
        </p:spPr>
        <p:txBody>
          <a:bodyPr>
            <a:normAutofit fontScale="90000"/>
          </a:bodyPr>
          <a:lstStyle/>
          <a:p>
            <a:r>
              <a:rPr lang="en-US" dirty="0"/>
              <a:t>Normative Data </a:t>
            </a:r>
            <a:r>
              <a:rPr lang="en-US" dirty="0" smtClean="0"/>
              <a:t>(Reading):</a:t>
            </a:r>
            <a:br>
              <a:rPr lang="en-US" dirty="0" smtClean="0"/>
            </a:br>
            <a:r>
              <a:rPr lang="en-US" dirty="0" smtClean="0"/>
              <a:t>Bringing </a:t>
            </a:r>
            <a:r>
              <a:rPr lang="en-US" dirty="0"/>
              <a:t>Context </a:t>
            </a:r>
            <a:r>
              <a:rPr lang="en-US" dirty="0" smtClean="0"/>
              <a:t>to </a:t>
            </a:r>
            <a:r>
              <a:rPr lang="en-US" dirty="0"/>
              <a:t>the </a:t>
            </a:r>
            <a:r>
              <a:rPr lang="en-US" dirty="0" smtClean="0"/>
              <a:t>Data</a:t>
            </a:r>
            <a:br>
              <a:rPr lang="en-US" dirty="0" smtClean="0"/>
            </a:br>
            <a:r>
              <a:rPr lang="en-US" dirty="0">
                <a:latin typeface="Arial" pitchFamily="34" charset="0"/>
                <a:cs typeface="Arial" pitchFamily="34" charset="0"/>
              </a:rPr>
              <a:t/>
            </a:r>
            <a:br>
              <a:rPr lang="en-US" dirty="0">
                <a:latin typeface="Arial" pitchFamily="34" charset="0"/>
                <a:cs typeface="Arial" pitchFamily="34" charset="0"/>
              </a:rPr>
            </a:b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pic>
        <p:nvPicPr>
          <p:cNvPr id="3" name="Picture 2"/>
          <p:cNvPicPr>
            <a:picLocks noChangeAspect="1"/>
          </p:cNvPicPr>
          <p:nvPr/>
        </p:nvPicPr>
        <p:blipFill rotWithShape="1">
          <a:blip r:embed="rId3"/>
          <a:srcRect l="18155" t="46875" r="22108" b="9375"/>
          <a:stretch/>
        </p:blipFill>
        <p:spPr>
          <a:xfrm>
            <a:off x="38100" y="1371600"/>
            <a:ext cx="8991599" cy="4984750"/>
          </a:xfrm>
          <a:prstGeom prst="rect">
            <a:avLst/>
          </a:prstGeom>
        </p:spPr>
      </p:pic>
      <p:sp>
        <p:nvSpPr>
          <p:cNvPr id="5" name="Date Placeholder 4"/>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560531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NWEA </a:t>
            </a:r>
            <a:r>
              <a:rPr lang="en-US" dirty="0"/>
              <a:t>2015 MAP Norms</a:t>
            </a:r>
          </a:p>
        </p:txBody>
      </p:sp>
      <p:pic>
        <p:nvPicPr>
          <p:cNvPr id="11" name="Content Placeholder 10"/>
          <p:cNvPicPr>
            <a:picLocks noGrp="1" noChangeAspect="1"/>
          </p:cNvPicPr>
          <p:nvPr>
            <p:ph sz="half" idx="2"/>
          </p:nvPr>
        </p:nvPicPr>
        <p:blipFill rotWithShape="1">
          <a:blip r:embed="rId3"/>
          <a:srcRect l="52809" t="18251" r="20786" b="7983"/>
          <a:stretch/>
        </p:blipFill>
        <p:spPr>
          <a:xfrm>
            <a:off x="609600" y="1417638"/>
            <a:ext cx="3733800" cy="5297741"/>
          </a:xfrm>
          <a:prstGeom prst="rect">
            <a:avLst/>
          </a:prstGeom>
        </p:spPr>
      </p:pic>
      <p:sp>
        <p:nvSpPr>
          <p:cNvPr id="4" name="Date Placeholder 3"/>
          <p:cNvSpPr>
            <a:spLocks noGrp="1"/>
          </p:cNvSpPr>
          <p:nvPr>
            <p:ph type="dt" sz="half" idx="10"/>
          </p:nvPr>
        </p:nvSpPr>
        <p:spPr/>
        <p:txBody>
          <a:bodyPr/>
          <a:lstStyle/>
          <a:p>
            <a:r>
              <a:rPr lang="en-US" smtClean="0"/>
              <a:t>02/03/2016</a:t>
            </a:r>
            <a:endParaRPr lang="en-US" dirty="0"/>
          </a:p>
        </p:txBody>
      </p:sp>
      <p:sp>
        <p:nvSpPr>
          <p:cNvPr id="5" name="Slide Number Placeholder 4"/>
          <p:cNvSpPr>
            <a:spLocks noGrp="1"/>
          </p:cNvSpPr>
          <p:nvPr>
            <p:ph type="sldNum" sz="quarter" idx="12"/>
          </p:nvPr>
        </p:nvSpPr>
        <p:spPr/>
        <p:txBody>
          <a:bodyPr/>
          <a:lstStyle/>
          <a:p>
            <a:fld id="{B8D6C706-4B64-4106-AC68-9DB98E3A2E5F}" type="slidenum">
              <a:rPr lang="en-US" smtClean="0"/>
              <a:pPr/>
              <a:t>14</a:t>
            </a:fld>
            <a:endParaRPr lang="en-US" dirty="0"/>
          </a:p>
        </p:txBody>
      </p:sp>
      <p:pic>
        <p:nvPicPr>
          <p:cNvPr id="14" name="Content Placeholder 13"/>
          <p:cNvPicPr>
            <a:picLocks noGrp="1" noChangeAspect="1"/>
          </p:cNvPicPr>
          <p:nvPr>
            <p:ph sz="quarter" idx="4"/>
          </p:nvPr>
        </p:nvPicPr>
        <p:blipFill rotWithShape="1">
          <a:blip r:embed="rId4"/>
          <a:srcRect l="20817" t="18265" r="52789" b="15590"/>
          <a:stretch/>
        </p:blipFill>
        <p:spPr>
          <a:xfrm>
            <a:off x="4532375" y="1676400"/>
            <a:ext cx="3620125" cy="4800600"/>
          </a:xfrm>
          <a:prstGeom prst="rect">
            <a:avLst/>
          </a:prstGeom>
        </p:spPr>
      </p:pic>
    </p:spTree>
    <p:extLst>
      <p:ext uri="{BB962C8B-B14F-4D97-AF65-F5344CB8AC3E}">
        <p14:creationId xmlns:p14="http://schemas.microsoft.com/office/powerpoint/2010/main" val="3046598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NWEA MAP College and University Explorer</a:t>
            </a:r>
            <a:endParaRPr lang="en-US" dirty="0"/>
          </a:p>
        </p:txBody>
      </p:sp>
      <p:pic>
        <p:nvPicPr>
          <p:cNvPr id="8" name="Content Placeholder 7"/>
          <p:cNvPicPr>
            <a:picLocks noGrp="1" noChangeAspect="1"/>
          </p:cNvPicPr>
          <p:nvPr>
            <p:ph sz="half" idx="1"/>
          </p:nvPr>
        </p:nvPicPr>
        <p:blipFill rotWithShape="1">
          <a:blip r:embed="rId2"/>
          <a:srcRect l="28302" t="17470" r="30188" b="12090"/>
          <a:stretch/>
        </p:blipFill>
        <p:spPr>
          <a:xfrm>
            <a:off x="322945" y="1600200"/>
            <a:ext cx="4172855" cy="4756150"/>
          </a:xfrm>
          <a:prstGeom prst="rect">
            <a:avLst/>
          </a:prstGeom>
        </p:spPr>
      </p:pic>
      <p:pic>
        <p:nvPicPr>
          <p:cNvPr id="9" name="Content Placeholder 8"/>
          <p:cNvPicPr>
            <a:picLocks noGrp="1" noChangeAspect="1"/>
          </p:cNvPicPr>
          <p:nvPr>
            <p:ph sz="half" idx="2"/>
          </p:nvPr>
        </p:nvPicPr>
        <p:blipFill rotWithShape="1">
          <a:blip r:embed="rId3"/>
          <a:srcRect l="28302" t="34023" r="30188" b="5381"/>
          <a:stretch/>
        </p:blipFill>
        <p:spPr>
          <a:xfrm>
            <a:off x="4572002" y="1600200"/>
            <a:ext cx="4571998" cy="4876800"/>
          </a:xfrm>
          <a:prstGeom prst="rect">
            <a:avLst/>
          </a:prstGeom>
        </p:spPr>
      </p:pic>
      <p:sp>
        <p:nvSpPr>
          <p:cNvPr id="4" name="Slide Number Placeholder 3"/>
          <p:cNvSpPr>
            <a:spLocks noGrp="1"/>
          </p:cNvSpPr>
          <p:nvPr>
            <p:ph type="sldNum" sz="quarter" idx="12"/>
          </p:nvPr>
        </p:nvSpPr>
        <p:spPr/>
        <p:txBody>
          <a:bodyPr/>
          <a:lstStyle/>
          <a:p>
            <a:fld id="{B8D6C706-4B64-4106-AC68-9DB98E3A2E5F}" type="slidenum">
              <a:rPr lang="en-US" smtClean="0"/>
              <a:pPr/>
              <a:t>15</a:t>
            </a:fld>
            <a:endParaRPr lang="en-US" dirty="0"/>
          </a:p>
        </p:txBody>
      </p:sp>
      <p:sp>
        <p:nvSpPr>
          <p:cNvPr id="2" name="Date Placeholder 1"/>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388749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Autofit/>
          </a:bodyPr>
          <a:lstStyle/>
          <a:p>
            <a:r>
              <a:rPr lang="en-US" sz="3600" dirty="0" smtClean="0"/>
              <a:t>Other key terms to help us understand our own Teacher/Class Reports . . . </a:t>
            </a:r>
            <a:endParaRPr lang="en-US" sz="3600" dirty="0"/>
          </a:p>
        </p:txBody>
      </p:sp>
      <p:sp>
        <p:nvSpPr>
          <p:cNvPr id="3" name="Content Placeholder 2"/>
          <p:cNvSpPr>
            <a:spLocks noGrp="1"/>
          </p:cNvSpPr>
          <p:nvPr>
            <p:ph idx="1"/>
          </p:nvPr>
        </p:nvSpPr>
        <p:spPr>
          <a:xfrm>
            <a:off x="381000" y="1295400"/>
            <a:ext cx="8763000" cy="4876800"/>
          </a:xfrm>
        </p:spPr>
        <p:txBody>
          <a:bodyPr>
            <a:normAutofit fontScale="25000" lnSpcReduction="20000"/>
          </a:bodyPr>
          <a:lstStyle/>
          <a:p>
            <a:pPr algn="ctr">
              <a:buNone/>
            </a:pPr>
            <a:endParaRPr lang="en-US" dirty="0" smtClean="0"/>
          </a:p>
          <a:p>
            <a:pPr>
              <a:buNone/>
            </a:pPr>
            <a:r>
              <a:rPr lang="en-US" sz="8800" b="1" dirty="0" smtClean="0"/>
              <a:t>Mean</a:t>
            </a:r>
            <a:r>
              <a:rPr lang="en-US" sz="8800" dirty="0" smtClean="0"/>
              <a:t>:  The arithmetic average of a group of scores</a:t>
            </a:r>
          </a:p>
          <a:p>
            <a:pPr>
              <a:buNone/>
            </a:pPr>
            <a:endParaRPr lang="en-US" sz="8800" dirty="0" smtClean="0"/>
          </a:p>
          <a:p>
            <a:pPr>
              <a:buNone/>
            </a:pPr>
            <a:r>
              <a:rPr lang="en-US" sz="8800" b="1" dirty="0" smtClean="0"/>
              <a:t>Median</a:t>
            </a:r>
            <a:r>
              <a:rPr lang="en-US" sz="8800" dirty="0" smtClean="0"/>
              <a:t>:  The middle score in a list of scores</a:t>
            </a:r>
          </a:p>
          <a:p>
            <a:pPr>
              <a:buNone/>
            </a:pPr>
            <a:endParaRPr lang="en-US" sz="8800" dirty="0" smtClean="0"/>
          </a:p>
          <a:p>
            <a:pPr>
              <a:buNone/>
            </a:pPr>
            <a:r>
              <a:rPr lang="en-US" sz="8800" b="1" dirty="0" smtClean="0"/>
              <a:t>Normative mean</a:t>
            </a:r>
            <a:r>
              <a:rPr lang="en-US" sz="8800" dirty="0" smtClean="0"/>
              <a:t>:  The mean for educators to compare class or grade-level performance of students in the same grade from a wide variety of nationwide schools</a:t>
            </a:r>
          </a:p>
          <a:p>
            <a:pPr>
              <a:buNone/>
            </a:pPr>
            <a:endParaRPr lang="en-US" sz="8800" dirty="0" smtClean="0"/>
          </a:p>
          <a:p>
            <a:pPr>
              <a:buNone/>
            </a:pPr>
            <a:r>
              <a:rPr lang="en-US" sz="8800" b="1" dirty="0" smtClean="0"/>
              <a:t>Standard deviation</a:t>
            </a:r>
            <a:r>
              <a:rPr lang="en-US" sz="8800" dirty="0" smtClean="0"/>
              <a:t>:  A statistic expressing the homogeneity/heterogeneity of instructional level within a group of students.</a:t>
            </a:r>
          </a:p>
          <a:p>
            <a:pPr>
              <a:buNone/>
            </a:pPr>
            <a:endParaRPr lang="en-US" sz="8800" dirty="0" smtClean="0"/>
          </a:p>
          <a:p>
            <a:pPr>
              <a:buNone/>
            </a:pPr>
            <a:r>
              <a:rPr lang="en-US" sz="8800" b="1" dirty="0" smtClean="0"/>
              <a:t>Percentile rank</a:t>
            </a:r>
            <a:r>
              <a:rPr lang="en-US" sz="8800" dirty="0" smtClean="0"/>
              <a:t>:  a normative statistic indicating how well a student performed compared to the students in the norm group</a:t>
            </a:r>
          </a:p>
          <a:p>
            <a:pPr>
              <a:buNone/>
            </a:pPr>
            <a:endParaRPr lang="en-US" sz="8800" dirty="0" smtClean="0"/>
          </a:p>
          <a:p>
            <a:pPr>
              <a:buNone/>
            </a:pPr>
            <a:r>
              <a:rPr lang="en-US" sz="8800" b="1" dirty="0" smtClean="0"/>
              <a:t>Learning Continuum</a:t>
            </a:r>
            <a:r>
              <a:rPr lang="en-US" sz="8800" dirty="0" smtClean="0"/>
              <a:t>:  translates assessment scores into skills and concepts students may be ready to learn. </a:t>
            </a:r>
          </a:p>
          <a:p>
            <a:pPr algn="ctr">
              <a:buNone/>
            </a:pPr>
            <a:endParaRPr lang="en-US" dirty="0"/>
          </a:p>
          <a:p>
            <a:pPr algn="ctr">
              <a:buNone/>
            </a:pPr>
            <a:endParaRPr lang="en-US" dirty="0" smtClean="0"/>
          </a:p>
          <a:p>
            <a:pPr algn="ctr">
              <a:buNone/>
            </a:pPr>
            <a:endParaRPr lang="en-US" dirty="0"/>
          </a:p>
          <a:p>
            <a:pPr algn="ctr">
              <a:buNone/>
            </a:pPr>
            <a:endParaRPr lang="en-US" dirty="0"/>
          </a:p>
        </p:txBody>
      </p:sp>
      <p:pic>
        <p:nvPicPr>
          <p:cNvPr id="9221" name="Picture 5"/>
          <p:cNvPicPr>
            <a:picLocks noChangeAspect="1" noChangeArrowheads="1"/>
          </p:cNvPicPr>
          <p:nvPr/>
        </p:nvPicPr>
        <p:blipFill>
          <a:blip r:embed="rId3" cstate="print"/>
          <a:srcRect l="25000" t="48889" r="60000" b="31111"/>
          <a:stretch>
            <a:fillRect/>
          </a:stretch>
        </p:blipFill>
        <p:spPr bwMode="auto">
          <a:xfrm>
            <a:off x="6858000" y="1066800"/>
            <a:ext cx="2082800" cy="15621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8D6C706-4B64-4106-AC68-9DB98E3A2E5F}" type="slidenum">
              <a:rPr lang="en-US" smtClean="0"/>
              <a:pPr/>
              <a:t>16</a:t>
            </a:fld>
            <a:endParaRPr lang="en-US"/>
          </a:p>
        </p:txBody>
      </p:sp>
      <p:sp>
        <p:nvSpPr>
          <p:cNvPr id="4" name="Date Placeholder 3"/>
          <p:cNvSpPr>
            <a:spLocks noGrp="1"/>
          </p:cNvSpPr>
          <p:nvPr>
            <p:ph type="dt" sz="half" idx="10"/>
          </p:nvPr>
        </p:nvSpPr>
        <p:spPr/>
        <p:txBody>
          <a:bodyPr/>
          <a:lstStyle/>
          <a:p>
            <a:r>
              <a:rPr lang="en-US" smtClean="0"/>
              <a:t>02/03/2016</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914400"/>
            <a:ext cx="7772400" cy="1470025"/>
          </a:xfrm>
        </p:spPr>
        <p:txBody>
          <a:bodyPr/>
          <a:lstStyle/>
          <a:p>
            <a:r>
              <a:rPr lang="en-US" dirty="0" smtClean="0"/>
              <a:t>The Teacher/Class Report</a:t>
            </a:r>
            <a:endParaRPr lang="en-US" dirty="0"/>
          </a:p>
        </p:txBody>
      </p:sp>
      <p:sp>
        <p:nvSpPr>
          <p:cNvPr id="5" name="Subtitle 4"/>
          <p:cNvSpPr>
            <a:spLocks noGrp="1"/>
          </p:cNvSpPr>
          <p:nvPr>
            <p:ph type="subTitle" idx="1"/>
          </p:nvPr>
        </p:nvSpPr>
        <p:spPr/>
        <p:txBody>
          <a:bodyPr/>
          <a:lstStyle/>
          <a:p>
            <a:endParaRPr lang="en-US" dirty="0"/>
          </a:p>
        </p:txBody>
      </p:sp>
      <p:pic>
        <p:nvPicPr>
          <p:cNvPr id="6" name="Picture 3"/>
          <p:cNvPicPr>
            <a:picLocks noChangeAspect="1" noChangeArrowheads="1"/>
          </p:cNvPicPr>
          <p:nvPr/>
        </p:nvPicPr>
        <p:blipFill>
          <a:blip r:embed="rId3" cstate="print"/>
          <a:srcRect l="5417" t="26296" r="11250" b="11482"/>
          <a:stretch>
            <a:fillRect/>
          </a:stretch>
        </p:blipFill>
        <p:spPr bwMode="auto">
          <a:xfrm>
            <a:off x="304800" y="2895600"/>
            <a:ext cx="8345714" cy="3429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8D6C706-4B64-4106-AC68-9DB98E3A2E5F}" type="slidenum">
              <a:rPr lang="en-US" smtClean="0"/>
              <a:pPr/>
              <a:t>17</a:t>
            </a:fld>
            <a:endParaRPr lang="en-US"/>
          </a:p>
        </p:txBody>
      </p:sp>
      <p:sp>
        <p:nvSpPr>
          <p:cNvPr id="2" name="Date Placeholder 1"/>
          <p:cNvSpPr>
            <a:spLocks noGrp="1"/>
          </p:cNvSpPr>
          <p:nvPr>
            <p:ph type="dt" sz="half" idx="10"/>
          </p:nvPr>
        </p:nvSpPr>
        <p:spPr/>
        <p:txBody>
          <a:bodyPr/>
          <a:lstStyle/>
          <a:p>
            <a:r>
              <a:rPr lang="en-US" smtClean="0"/>
              <a:t>02/03/2016</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Scavenger Hunt</a:t>
            </a:r>
            <a:endParaRPr lang="en-US" dirty="0"/>
          </a:p>
        </p:txBody>
      </p:sp>
      <p:sp>
        <p:nvSpPr>
          <p:cNvPr id="3" name="Content Placeholder 2"/>
          <p:cNvSpPr>
            <a:spLocks noGrp="1"/>
          </p:cNvSpPr>
          <p:nvPr>
            <p:ph idx="1"/>
          </p:nvPr>
        </p:nvSpPr>
        <p:spPr>
          <a:xfrm>
            <a:off x="381000" y="838200"/>
            <a:ext cx="8229600" cy="4525963"/>
          </a:xfrm>
        </p:spPr>
        <p:txBody>
          <a:bodyPr>
            <a:normAutofit/>
          </a:bodyPr>
          <a:lstStyle/>
          <a:p>
            <a:pPr>
              <a:buNone/>
            </a:pPr>
            <a:r>
              <a:rPr lang="en-US" sz="1600" dirty="0" smtClean="0"/>
              <a:t>Work with a partner to find the following:</a:t>
            </a:r>
          </a:p>
          <a:p>
            <a:pPr>
              <a:buFont typeface="+mj-lt"/>
              <a:buAutoNum type="arabicPeriod"/>
            </a:pPr>
            <a:r>
              <a:rPr lang="en-US" sz="1600" dirty="0" smtClean="0"/>
              <a:t>Where is the Class Mean RIT?</a:t>
            </a:r>
          </a:p>
          <a:p>
            <a:pPr>
              <a:buFont typeface="+mj-lt"/>
              <a:buAutoNum type="arabicPeriod"/>
            </a:pPr>
            <a:r>
              <a:rPr lang="en-US" sz="1600" dirty="0" smtClean="0"/>
              <a:t>Locate the Class Median RIT?</a:t>
            </a:r>
          </a:p>
          <a:p>
            <a:pPr>
              <a:buFont typeface="+mj-lt"/>
              <a:buAutoNum type="arabicPeriod"/>
            </a:pPr>
            <a:r>
              <a:rPr lang="en-US" sz="1600" dirty="0" smtClean="0"/>
              <a:t>Standard Deviation?</a:t>
            </a:r>
          </a:p>
          <a:p>
            <a:pPr>
              <a:buFont typeface="+mj-lt"/>
              <a:buAutoNum type="arabicPeriod"/>
            </a:pPr>
            <a:r>
              <a:rPr lang="en-US" sz="1600" dirty="0" smtClean="0"/>
              <a:t>Norm Grade Level Mean RIT?</a:t>
            </a:r>
          </a:p>
          <a:p>
            <a:pPr>
              <a:buFont typeface="+mj-lt"/>
              <a:buAutoNum type="arabicPeriod"/>
            </a:pPr>
            <a:r>
              <a:rPr lang="en-US" sz="1600" dirty="0" smtClean="0"/>
              <a:t>How many and what percent of students had an overall “Average” performance?  </a:t>
            </a:r>
          </a:p>
          <a:p>
            <a:pPr>
              <a:buFont typeface="+mj-lt"/>
              <a:buAutoNum type="arabicPeriod"/>
            </a:pPr>
            <a:r>
              <a:rPr lang="en-US" sz="1600" dirty="0" smtClean="0"/>
              <a:t>Find the Goal Areas or Goal “Strands.” What areas do you see?  Which Goal Area had the highest and lowest Mean RIT score?  </a:t>
            </a:r>
          </a:p>
          <a:p>
            <a:pPr>
              <a:buFont typeface="+mj-lt"/>
              <a:buAutoNum type="arabicPeriod"/>
            </a:pPr>
            <a:r>
              <a:rPr lang="en-US" sz="1600" dirty="0" smtClean="0"/>
              <a:t>Which had the highest and lowest Standard Deviation?</a:t>
            </a:r>
          </a:p>
          <a:p>
            <a:pPr>
              <a:buNone/>
            </a:pPr>
            <a:endParaRPr lang="en-US" sz="2400" dirty="0"/>
          </a:p>
        </p:txBody>
      </p:sp>
      <p:pic>
        <p:nvPicPr>
          <p:cNvPr id="5123" name="Picture 3"/>
          <p:cNvPicPr>
            <a:picLocks noChangeAspect="1" noChangeArrowheads="1"/>
          </p:cNvPicPr>
          <p:nvPr/>
        </p:nvPicPr>
        <p:blipFill>
          <a:blip r:embed="rId3" cstate="print"/>
          <a:srcRect l="5417" t="26296" r="11250" b="11482"/>
          <a:stretch>
            <a:fillRect/>
          </a:stretch>
        </p:blipFill>
        <p:spPr bwMode="auto">
          <a:xfrm>
            <a:off x="381000" y="3429000"/>
            <a:ext cx="8345714" cy="342900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l="6305" t="42222" r="83333" b="41675"/>
          <a:stretch>
            <a:fillRect/>
          </a:stretch>
        </p:blipFill>
        <p:spPr bwMode="auto">
          <a:xfrm>
            <a:off x="6477000" y="152400"/>
            <a:ext cx="2179320" cy="1905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8D6C706-4B64-4106-AC68-9DB98E3A2E5F}" type="slidenum">
              <a:rPr lang="en-US" smtClean="0"/>
              <a:pPr/>
              <a:t>18</a:t>
            </a:fld>
            <a:endParaRPr lang="en-US"/>
          </a:p>
        </p:txBody>
      </p:sp>
      <p:sp>
        <p:nvSpPr>
          <p:cNvPr id="4" name="Date Placeholder 3"/>
          <p:cNvSpPr>
            <a:spLocks noGrp="1"/>
          </p:cNvSpPr>
          <p:nvPr>
            <p:ph type="dt" sz="half" idx="10"/>
          </p:nvPr>
        </p:nvSpPr>
        <p:spPr/>
        <p:txBody>
          <a:bodyPr/>
          <a:lstStyle/>
          <a:p>
            <a:r>
              <a:rPr lang="en-US" smtClean="0"/>
              <a:t>02/03/2016</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check our answers . . .</a:t>
            </a:r>
            <a:endParaRPr lang="en-US" dirty="0"/>
          </a:p>
        </p:txBody>
      </p:sp>
      <p:pic>
        <p:nvPicPr>
          <p:cNvPr id="5" name="Picture 3"/>
          <p:cNvPicPr>
            <a:picLocks noGrp="1" noChangeAspect="1" noChangeArrowheads="1"/>
          </p:cNvPicPr>
          <p:nvPr>
            <p:ph idx="1"/>
          </p:nvPr>
        </p:nvPicPr>
        <p:blipFill>
          <a:blip r:embed="rId3" cstate="print"/>
          <a:srcRect l="5417" t="26296" r="11250" b="11482"/>
          <a:stretch>
            <a:fillRect/>
          </a:stretch>
        </p:blipFill>
        <p:spPr bwMode="auto">
          <a:xfrm>
            <a:off x="0" y="1371600"/>
            <a:ext cx="9144000" cy="5486400"/>
          </a:xfrm>
          <a:prstGeom prst="rect">
            <a:avLst/>
          </a:prstGeom>
          <a:noFill/>
          <a:ln w="9525">
            <a:solidFill>
              <a:schemeClr val="tx1"/>
            </a:solidFill>
            <a:prstDash val="solid"/>
            <a:miter lim="800000"/>
            <a:headEnd/>
            <a:tailEnd/>
          </a:ln>
        </p:spPr>
      </p:pic>
      <p:sp>
        <p:nvSpPr>
          <p:cNvPr id="7" name="Right Arrow 6"/>
          <p:cNvSpPr/>
          <p:nvPr/>
        </p:nvSpPr>
        <p:spPr>
          <a:xfrm rot="10800000">
            <a:off x="3657600" y="2209800"/>
            <a:ext cx="381000" cy="228600"/>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3657600" y="2514600"/>
            <a:ext cx="381000" cy="228600"/>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3657600" y="2819400"/>
            <a:ext cx="381000" cy="228600"/>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3657600" y="3505200"/>
            <a:ext cx="381000" cy="228600"/>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7315200" y="3657600"/>
            <a:ext cx="381000" cy="228600"/>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5400000">
            <a:off x="4876800" y="3657600"/>
            <a:ext cx="381000" cy="228600"/>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8686800" y="3657600"/>
            <a:ext cx="381000" cy="228600"/>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4800" y="2133600"/>
            <a:ext cx="304800" cy="369332"/>
          </a:xfrm>
          <a:prstGeom prst="rect">
            <a:avLst/>
          </a:prstGeom>
          <a:noFill/>
        </p:spPr>
        <p:txBody>
          <a:bodyPr wrap="square" rtlCol="0">
            <a:spAutoFit/>
          </a:bodyPr>
          <a:lstStyle/>
          <a:p>
            <a:r>
              <a:rPr lang="en-US" dirty="0" smtClean="0"/>
              <a:t>1</a:t>
            </a:r>
            <a:endParaRPr lang="en-US" dirty="0"/>
          </a:p>
        </p:txBody>
      </p:sp>
      <p:sp>
        <p:nvSpPr>
          <p:cNvPr id="15" name="TextBox 14"/>
          <p:cNvSpPr txBox="1"/>
          <p:nvPr/>
        </p:nvSpPr>
        <p:spPr>
          <a:xfrm>
            <a:off x="4114800" y="2438400"/>
            <a:ext cx="304800" cy="369332"/>
          </a:xfrm>
          <a:prstGeom prst="rect">
            <a:avLst/>
          </a:prstGeom>
          <a:noFill/>
        </p:spPr>
        <p:txBody>
          <a:bodyPr wrap="square" rtlCol="0">
            <a:spAutoFit/>
          </a:bodyPr>
          <a:lstStyle/>
          <a:p>
            <a:r>
              <a:rPr lang="en-US" dirty="0" smtClean="0"/>
              <a:t>2</a:t>
            </a:r>
            <a:endParaRPr lang="en-US" dirty="0"/>
          </a:p>
        </p:txBody>
      </p:sp>
      <p:sp>
        <p:nvSpPr>
          <p:cNvPr id="16" name="TextBox 15"/>
          <p:cNvSpPr txBox="1"/>
          <p:nvPr/>
        </p:nvSpPr>
        <p:spPr>
          <a:xfrm>
            <a:off x="4114800" y="3429000"/>
            <a:ext cx="304800" cy="369332"/>
          </a:xfrm>
          <a:prstGeom prst="rect">
            <a:avLst/>
          </a:prstGeom>
          <a:noFill/>
        </p:spPr>
        <p:txBody>
          <a:bodyPr wrap="square" rtlCol="0">
            <a:spAutoFit/>
          </a:bodyPr>
          <a:lstStyle/>
          <a:p>
            <a:r>
              <a:rPr lang="en-US" dirty="0" smtClean="0"/>
              <a:t>4</a:t>
            </a:r>
            <a:endParaRPr lang="en-US" dirty="0"/>
          </a:p>
        </p:txBody>
      </p:sp>
      <p:sp>
        <p:nvSpPr>
          <p:cNvPr id="17" name="TextBox 16"/>
          <p:cNvSpPr txBox="1"/>
          <p:nvPr/>
        </p:nvSpPr>
        <p:spPr>
          <a:xfrm>
            <a:off x="4909870" y="3200400"/>
            <a:ext cx="304800" cy="369332"/>
          </a:xfrm>
          <a:prstGeom prst="rect">
            <a:avLst/>
          </a:prstGeom>
          <a:noFill/>
        </p:spPr>
        <p:txBody>
          <a:bodyPr wrap="square" rtlCol="0">
            <a:spAutoFit/>
          </a:bodyPr>
          <a:lstStyle/>
          <a:p>
            <a:r>
              <a:rPr lang="en-US" dirty="0" smtClean="0"/>
              <a:t>5</a:t>
            </a:r>
            <a:endParaRPr lang="en-US" dirty="0"/>
          </a:p>
        </p:txBody>
      </p:sp>
      <p:sp>
        <p:nvSpPr>
          <p:cNvPr id="18" name="TextBox 17"/>
          <p:cNvSpPr txBox="1"/>
          <p:nvPr/>
        </p:nvSpPr>
        <p:spPr>
          <a:xfrm>
            <a:off x="7349704" y="3200400"/>
            <a:ext cx="304800" cy="369332"/>
          </a:xfrm>
          <a:prstGeom prst="rect">
            <a:avLst/>
          </a:prstGeom>
          <a:noFill/>
        </p:spPr>
        <p:txBody>
          <a:bodyPr wrap="square" rtlCol="0">
            <a:spAutoFit/>
          </a:bodyPr>
          <a:lstStyle/>
          <a:p>
            <a:r>
              <a:rPr lang="en-US" dirty="0" smtClean="0"/>
              <a:t>6</a:t>
            </a:r>
            <a:endParaRPr lang="en-US" dirty="0"/>
          </a:p>
        </p:txBody>
      </p:sp>
      <p:sp>
        <p:nvSpPr>
          <p:cNvPr id="19" name="TextBox 18"/>
          <p:cNvSpPr txBox="1"/>
          <p:nvPr/>
        </p:nvSpPr>
        <p:spPr>
          <a:xfrm>
            <a:off x="8737122" y="3200400"/>
            <a:ext cx="304800" cy="369332"/>
          </a:xfrm>
          <a:prstGeom prst="rect">
            <a:avLst/>
          </a:prstGeom>
          <a:noFill/>
        </p:spPr>
        <p:txBody>
          <a:bodyPr wrap="square" rtlCol="0">
            <a:spAutoFit/>
          </a:bodyPr>
          <a:lstStyle/>
          <a:p>
            <a:r>
              <a:rPr lang="en-US" dirty="0" smtClean="0"/>
              <a:t>7</a:t>
            </a:r>
            <a:endParaRPr lang="en-US" dirty="0"/>
          </a:p>
        </p:txBody>
      </p:sp>
      <p:sp>
        <p:nvSpPr>
          <p:cNvPr id="20" name="TextBox 19"/>
          <p:cNvSpPr txBox="1"/>
          <p:nvPr/>
        </p:nvSpPr>
        <p:spPr>
          <a:xfrm>
            <a:off x="4114800" y="2743200"/>
            <a:ext cx="304800" cy="369332"/>
          </a:xfrm>
          <a:prstGeom prst="rect">
            <a:avLst/>
          </a:prstGeom>
          <a:noFill/>
        </p:spPr>
        <p:txBody>
          <a:bodyPr wrap="square" rtlCol="0">
            <a:spAutoFit/>
          </a:bodyPr>
          <a:lstStyle/>
          <a:p>
            <a:r>
              <a:rPr lang="en-US" dirty="0" smtClean="0"/>
              <a:t>3</a:t>
            </a:r>
            <a:endParaRPr lang="en-US" dirty="0"/>
          </a:p>
        </p:txBody>
      </p:sp>
      <p:pic>
        <p:nvPicPr>
          <p:cNvPr id="6146" name="Picture 2"/>
          <p:cNvPicPr>
            <a:picLocks noChangeAspect="1" noChangeArrowheads="1"/>
          </p:cNvPicPr>
          <p:nvPr/>
        </p:nvPicPr>
        <p:blipFill>
          <a:blip r:embed="rId4" cstate="print"/>
          <a:srcRect l="17500" t="27408" r="50000" b="14815"/>
          <a:stretch>
            <a:fillRect/>
          </a:stretch>
        </p:blipFill>
        <p:spPr bwMode="auto">
          <a:xfrm>
            <a:off x="7772400" y="381000"/>
            <a:ext cx="838200" cy="838200"/>
          </a:xfrm>
          <a:prstGeom prst="rect">
            <a:avLst/>
          </a:prstGeom>
          <a:noFill/>
          <a:ln w="9525">
            <a:noFill/>
            <a:miter lim="800000"/>
            <a:headEnd/>
            <a:tailEnd/>
          </a:ln>
        </p:spPr>
      </p:pic>
      <p:sp>
        <p:nvSpPr>
          <p:cNvPr id="22" name="Slide Number Placeholder 21"/>
          <p:cNvSpPr>
            <a:spLocks noGrp="1"/>
          </p:cNvSpPr>
          <p:nvPr>
            <p:ph type="sldNum" sz="quarter" idx="12"/>
          </p:nvPr>
        </p:nvSpPr>
        <p:spPr/>
        <p:txBody>
          <a:bodyPr/>
          <a:lstStyle/>
          <a:p>
            <a:fld id="{B8D6C706-4B64-4106-AC68-9DB98E3A2E5F}" type="slidenum">
              <a:rPr lang="en-US" smtClean="0"/>
              <a:pPr/>
              <a:t>19</a:t>
            </a:fld>
            <a:endParaRPr lang="en-US"/>
          </a:p>
        </p:txBody>
      </p:sp>
      <p:sp>
        <p:nvSpPr>
          <p:cNvPr id="25" name="Content Placeholder 2"/>
          <p:cNvSpPr txBox="1">
            <a:spLocks/>
          </p:cNvSpPr>
          <p:nvPr/>
        </p:nvSpPr>
        <p:spPr>
          <a:xfrm>
            <a:off x="4495800" y="1600200"/>
            <a:ext cx="4648200" cy="1782763"/>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Work with a partner to find the following:</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Where is the Class Mean RIT?</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Locate the Class Median RIT?</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Standard Deviation?</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Norm Grade Level Mean RIT?</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How many and what percent of students had an overall “Average” performance?  </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Find the Goal Areas or Goal “Strands.” What areas do you see?  Which Goal Area had the highest and lowest Mean RIT score?  </a:t>
            </a:r>
          </a:p>
          <a:p>
            <a:pPr marL="342900" marR="0" lvl="0" indent="-3429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Which had the highest and lowest Standard Deviation?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Date Placeholder 2"/>
          <p:cNvSpPr>
            <a:spLocks noGrp="1"/>
          </p:cNvSpPr>
          <p:nvPr>
            <p:ph type="dt" sz="half" idx="10"/>
          </p:nvPr>
        </p:nvSpPr>
        <p:spPr/>
        <p:txBody>
          <a:bodyPr/>
          <a:lstStyle/>
          <a:p>
            <a:r>
              <a:rPr lang="en-US" smtClean="0"/>
              <a:t>02/03/2016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pPr algn="ctr"/>
            <a:r>
              <a:rPr lang="en-US" sz="4000" dirty="0"/>
              <a:t> </a:t>
            </a:r>
            <a:r>
              <a:rPr lang="en-US" sz="4000" dirty="0" smtClean="0"/>
              <a:t>MAP Resources – One Stop Shop </a:t>
            </a:r>
            <a:br>
              <a:rPr lang="en-US" sz="4000" dirty="0" smtClean="0"/>
            </a:br>
            <a:r>
              <a:rPr lang="en-US" sz="1800" dirty="0" smtClean="0"/>
              <a:t>Staff </a:t>
            </a:r>
            <a:r>
              <a:rPr lang="en-US" sz="1800" dirty="0"/>
              <a:t>&gt; Educational Services &gt; Research &amp; Evaluation &gt; MAP - Measures of Academic Progress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dirty="0"/>
          </a:p>
        </p:txBody>
      </p:sp>
      <p:sp>
        <p:nvSpPr>
          <p:cNvPr id="3" name="TextBox 2"/>
          <p:cNvSpPr txBox="1"/>
          <p:nvPr/>
        </p:nvSpPr>
        <p:spPr>
          <a:xfrm>
            <a:off x="6248400" y="2209800"/>
            <a:ext cx="2286000" cy="2677656"/>
          </a:xfrm>
          <a:prstGeom prst="rect">
            <a:avLst/>
          </a:prstGeom>
          <a:noFill/>
        </p:spPr>
        <p:txBody>
          <a:bodyPr wrap="square" rtlCol="0">
            <a:spAutoFit/>
          </a:bodyPr>
          <a:lstStyle/>
          <a:p>
            <a:r>
              <a:rPr lang="en-US" sz="2400" dirty="0" smtClean="0">
                <a:solidFill>
                  <a:schemeClr val="tx1">
                    <a:lumMod val="75000"/>
                    <a:lumOff val="25000"/>
                  </a:schemeClr>
                </a:solidFill>
              </a:rPr>
              <a:t>You must log on to the SAUSD staff portal to access these resources; they are not for public access.</a:t>
            </a:r>
            <a:endParaRPr lang="en-US" sz="2400" dirty="0">
              <a:solidFill>
                <a:schemeClr val="tx1">
                  <a:lumMod val="75000"/>
                  <a:lumOff val="25000"/>
                </a:schemeClr>
              </a:solidFill>
            </a:endParaRPr>
          </a:p>
        </p:txBody>
      </p:sp>
      <p:pic>
        <p:nvPicPr>
          <p:cNvPr id="5" name="Picture 4"/>
          <p:cNvPicPr>
            <a:picLocks noChangeAspect="1"/>
          </p:cNvPicPr>
          <p:nvPr/>
        </p:nvPicPr>
        <p:blipFill rotWithShape="1">
          <a:blip r:embed="rId3"/>
          <a:srcRect l="25999" t="12889" r="30501" b="14222"/>
          <a:stretch/>
        </p:blipFill>
        <p:spPr>
          <a:xfrm>
            <a:off x="457200" y="1431202"/>
            <a:ext cx="5257800" cy="4955628"/>
          </a:xfrm>
          <a:prstGeom prst="rect">
            <a:avLst/>
          </a:prstGeom>
        </p:spPr>
      </p:pic>
      <p:sp>
        <p:nvSpPr>
          <p:cNvPr id="6" name="Date Placeholder 5"/>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3098024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39200" cy="1143000"/>
          </a:xfrm>
        </p:spPr>
        <p:txBody>
          <a:bodyPr>
            <a:noAutofit/>
          </a:bodyPr>
          <a:lstStyle/>
          <a:p>
            <a:r>
              <a:rPr lang="en-US" sz="3600" dirty="0" smtClean="0"/>
              <a:t>Step 2: Let’s Roll Up Our Sleeves</a:t>
            </a:r>
            <a:br>
              <a:rPr lang="en-US" sz="3600" dirty="0" smtClean="0"/>
            </a:br>
            <a:r>
              <a:rPr lang="en-US" sz="3600" dirty="0" smtClean="0"/>
              <a:t>Interpreting One Teacher’s Class Report</a:t>
            </a:r>
            <a:endParaRPr lang="en-US" sz="3600" dirty="0"/>
          </a:p>
        </p:txBody>
      </p:sp>
      <p:sp>
        <p:nvSpPr>
          <p:cNvPr id="3" name="Content Placeholder 2"/>
          <p:cNvSpPr>
            <a:spLocks noGrp="1"/>
          </p:cNvSpPr>
          <p:nvPr>
            <p:ph idx="1"/>
          </p:nvPr>
        </p:nvSpPr>
        <p:spPr>
          <a:xfrm>
            <a:off x="0" y="1600200"/>
            <a:ext cx="9144000" cy="5257800"/>
          </a:xfrm>
        </p:spPr>
        <p:txBody>
          <a:bodyPr>
            <a:normAutofit fontScale="62500" lnSpcReduction="20000"/>
          </a:bodyPr>
          <a:lstStyle/>
          <a:p>
            <a:pPr marL="514350" indent="-514350">
              <a:buNone/>
            </a:pPr>
            <a:r>
              <a:rPr lang="en-US" dirty="0" smtClean="0"/>
              <a:t>Link up with a friend or two, what would this report suggest to our fellow teacher?  What would you </a:t>
            </a:r>
          </a:p>
          <a:p>
            <a:pPr marL="514350" indent="-514350">
              <a:buNone/>
            </a:pPr>
            <a:r>
              <a:rPr lang="en-US" dirty="0"/>
              <a:t>	</a:t>
            </a:r>
            <a:r>
              <a:rPr lang="en-US" dirty="0" smtClean="0"/>
              <a:t>share with her/him?</a:t>
            </a:r>
          </a:p>
          <a:p>
            <a:pPr marL="514350" indent="-514350">
              <a:buFont typeface="+mj-lt"/>
              <a:buAutoNum type="arabicPeriod"/>
            </a:pPr>
            <a:r>
              <a:rPr lang="en-US" dirty="0" smtClean="0"/>
              <a:t>What’s the Class Mean?</a:t>
            </a:r>
          </a:p>
          <a:p>
            <a:pPr marL="514350" indent="-514350">
              <a:buFont typeface="+mj-lt"/>
              <a:buAutoNum type="arabicPeriod"/>
            </a:pPr>
            <a:endParaRPr lang="en-US" dirty="0" smtClean="0"/>
          </a:p>
          <a:p>
            <a:pPr marL="514350" indent="-514350">
              <a:buFont typeface="+mj-lt"/>
              <a:buAutoNum type="arabicPeriod"/>
            </a:pPr>
            <a:r>
              <a:rPr lang="en-US" dirty="0" smtClean="0"/>
              <a:t>What’s the Class Median?</a:t>
            </a:r>
          </a:p>
          <a:p>
            <a:pPr marL="514350" indent="-514350">
              <a:buFont typeface="+mj-lt"/>
              <a:buAutoNum type="arabicPeriod"/>
            </a:pPr>
            <a:endParaRPr lang="en-US" dirty="0" smtClean="0"/>
          </a:p>
          <a:p>
            <a:pPr marL="514350" indent="-514350">
              <a:buFont typeface="+mj-lt"/>
              <a:buAutoNum type="arabicPeriod"/>
            </a:pPr>
            <a:r>
              <a:rPr lang="en-US" dirty="0" smtClean="0"/>
              <a:t>What’s the Norm Grade Level Mean RIT?</a:t>
            </a:r>
          </a:p>
          <a:p>
            <a:pPr marL="514350" indent="-514350">
              <a:buFont typeface="+mj-lt"/>
              <a:buAutoNum type="arabicPeriod"/>
            </a:pPr>
            <a:endParaRPr lang="en-US" dirty="0" smtClean="0"/>
          </a:p>
          <a:p>
            <a:pPr marL="514350" indent="-514350">
              <a:buFont typeface="+mj-lt"/>
              <a:buAutoNum type="arabicPeriod"/>
            </a:pPr>
            <a:r>
              <a:rPr lang="en-US" dirty="0" smtClean="0"/>
              <a:t>Is the mean or median for this class above or below the Norm Grade Level Mean?</a:t>
            </a:r>
          </a:p>
          <a:p>
            <a:pPr marL="514350" indent="-514350">
              <a:buFont typeface="+mj-lt"/>
              <a:buAutoNum type="arabicPeriod"/>
            </a:pPr>
            <a:endParaRPr lang="en-US" dirty="0" smtClean="0"/>
          </a:p>
          <a:p>
            <a:pPr marL="457200" indent="-514350">
              <a:buFont typeface="+mj-lt"/>
              <a:buAutoNum type="arabicPeriod"/>
            </a:pPr>
            <a:r>
              <a:rPr lang="en-US" dirty="0" smtClean="0"/>
              <a:t>Which goal area has the highest standard deviation?</a:t>
            </a:r>
          </a:p>
          <a:p>
            <a:pPr marL="457200" indent="-514350">
              <a:buFont typeface="+mj-lt"/>
              <a:buAutoNum type="arabicPeriod"/>
            </a:pPr>
            <a:endParaRPr lang="en-US" dirty="0" smtClean="0"/>
          </a:p>
          <a:p>
            <a:pPr marL="457200" indent="-514350">
              <a:buFont typeface="+mj-lt"/>
              <a:buAutoNum type="arabicPeriod"/>
            </a:pPr>
            <a:r>
              <a:rPr lang="en-US" dirty="0" smtClean="0"/>
              <a:t>How could this information help her/him in designing classroom instruction?</a:t>
            </a:r>
          </a:p>
          <a:p>
            <a:pPr marL="857250" lvl="1" indent="-514350"/>
            <a:r>
              <a:rPr lang="en-US" dirty="0" smtClean="0"/>
              <a:t>In room environment?</a:t>
            </a:r>
          </a:p>
          <a:p>
            <a:pPr marL="857250" lvl="1" indent="-514350"/>
            <a:r>
              <a:rPr lang="en-US" dirty="0" smtClean="0"/>
              <a:t>In lesson planning?</a:t>
            </a:r>
          </a:p>
          <a:p>
            <a:pPr marL="857250" lvl="1" indent="-514350"/>
            <a:r>
              <a:rPr lang="en-US" dirty="0" smtClean="0"/>
              <a:t>In grouping and working with students?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7170" name="Picture 2"/>
          <p:cNvPicPr>
            <a:picLocks noChangeAspect="1" noChangeArrowheads="1"/>
          </p:cNvPicPr>
          <p:nvPr/>
        </p:nvPicPr>
        <p:blipFill>
          <a:blip r:embed="rId3" cstate="print"/>
          <a:srcRect l="55000" t="40001" r="25833" b="22222"/>
          <a:stretch>
            <a:fillRect/>
          </a:stretch>
        </p:blipFill>
        <p:spPr bwMode="auto">
          <a:xfrm>
            <a:off x="7620000" y="152400"/>
            <a:ext cx="766482" cy="849796"/>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5833" t="26872" r="61889" b="47233"/>
          <a:stretch>
            <a:fillRect/>
          </a:stretch>
        </p:blipFill>
        <p:spPr bwMode="auto">
          <a:xfrm>
            <a:off x="5105400" y="1905000"/>
            <a:ext cx="3505200" cy="14478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8D6C706-4B64-4106-AC68-9DB98E3A2E5F}" type="slidenum">
              <a:rPr lang="en-US" smtClean="0"/>
              <a:pPr/>
              <a:t>20</a:t>
            </a:fld>
            <a:endParaRPr lang="en-US"/>
          </a:p>
        </p:txBody>
      </p:sp>
      <p:sp>
        <p:nvSpPr>
          <p:cNvPr id="4" name="Date Placeholder 3"/>
          <p:cNvSpPr>
            <a:spLocks noGrp="1"/>
          </p:cNvSpPr>
          <p:nvPr>
            <p:ph type="dt" sz="half" idx="10"/>
          </p:nvPr>
        </p:nvSpPr>
        <p:spPr/>
        <p:txBody>
          <a:bodyPr/>
          <a:lstStyle/>
          <a:p>
            <a:r>
              <a:rPr lang="en-US" smtClean="0"/>
              <a:t>02/03/2016</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D6C706-4B64-4106-AC68-9DB98E3A2E5F}" type="slidenum">
              <a:rPr lang="en-US" smtClean="0"/>
              <a:pPr/>
              <a:t>21</a:t>
            </a:fld>
            <a:endParaRPr lang="en-US" dirty="0"/>
          </a:p>
        </p:txBody>
      </p:sp>
      <p:sp>
        <p:nvSpPr>
          <p:cNvPr id="8" name="TextBox 7"/>
          <p:cNvSpPr txBox="1"/>
          <p:nvPr/>
        </p:nvSpPr>
        <p:spPr>
          <a:xfrm>
            <a:off x="4876800" y="914400"/>
            <a:ext cx="1066800" cy="228600"/>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rotWithShape="1">
          <a:blip r:embed="rId2"/>
          <a:srcRect l="8000" t="17778" r="10500" b="7556"/>
          <a:stretch/>
        </p:blipFill>
        <p:spPr>
          <a:xfrm>
            <a:off x="0" y="413621"/>
            <a:ext cx="9143999" cy="4437364"/>
          </a:xfrm>
          <a:prstGeom prst="rect">
            <a:avLst/>
          </a:prstGeom>
        </p:spPr>
      </p:pic>
      <p:pic>
        <p:nvPicPr>
          <p:cNvPr id="3" name="Picture 2"/>
          <p:cNvPicPr>
            <a:picLocks noChangeAspect="1"/>
          </p:cNvPicPr>
          <p:nvPr/>
        </p:nvPicPr>
        <p:blipFill rotWithShape="1">
          <a:blip r:embed="rId3"/>
          <a:srcRect l="8299" t="50842" r="10803" b="21630"/>
          <a:stretch/>
        </p:blipFill>
        <p:spPr>
          <a:xfrm>
            <a:off x="0" y="4891486"/>
            <a:ext cx="9143999" cy="1468814"/>
          </a:xfrm>
          <a:prstGeom prst="rect">
            <a:avLst/>
          </a:prstGeom>
        </p:spPr>
      </p:pic>
      <p:cxnSp>
        <p:nvCxnSpPr>
          <p:cNvPr id="10" name="Straight Connector 9"/>
          <p:cNvCxnSpPr/>
          <p:nvPr/>
        </p:nvCxnSpPr>
        <p:spPr>
          <a:xfrm>
            <a:off x="5562600" y="1219200"/>
            <a:ext cx="0" cy="513715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6858000" y="1219200"/>
            <a:ext cx="0" cy="513715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8153400" y="1219200"/>
            <a:ext cx="0" cy="5137150"/>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0" y="1219199"/>
            <a:ext cx="2209800" cy="5181601"/>
          </a:xfrm>
          <a:prstGeom prst="rect">
            <a:avLst/>
          </a:prstGeom>
          <a:solidFill>
            <a:schemeClr val="bg1">
              <a:lumMod val="75000"/>
            </a:schemeClr>
          </a:solidFill>
          <a:ln>
            <a:solidFill>
              <a:schemeClr val="bg1"/>
            </a:solidFill>
          </a:ln>
        </p:spPr>
        <p:txBody>
          <a:bodyPr wrap="square" rtlCol="0">
            <a:spAutoFit/>
          </a:bodyPr>
          <a:lstStyle/>
          <a:p>
            <a:endParaRPr lang="en-US" dirty="0"/>
          </a:p>
        </p:txBody>
      </p:sp>
      <p:grpSp>
        <p:nvGrpSpPr>
          <p:cNvPr id="25" name="Group 24"/>
          <p:cNvGrpSpPr/>
          <p:nvPr/>
        </p:nvGrpSpPr>
        <p:grpSpPr>
          <a:xfrm>
            <a:off x="2133600" y="1191682"/>
            <a:ext cx="342899" cy="5281395"/>
            <a:chOff x="2133600" y="1191682"/>
            <a:chExt cx="342899" cy="5281395"/>
          </a:xfrm>
        </p:grpSpPr>
        <p:sp>
          <p:nvSpPr>
            <p:cNvPr id="21" name="TextBox 20"/>
            <p:cNvSpPr txBox="1"/>
            <p:nvPr/>
          </p:nvSpPr>
          <p:spPr>
            <a:xfrm>
              <a:off x="2133600" y="1191682"/>
              <a:ext cx="342899" cy="1373453"/>
            </a:xfrm>
            <a:prstGeom prst="rect">
              <a:avLst/>
            </a:prstGeom>
            <a:noFill/>
          </p:spPr>
          <p:txBody>
            <a:bodyPr wrap="square" rtlCol="0">
              <a:spAutoFit/>
            </a:bodyPr>
            <a:lstStyle/>
            <a:p>
              <a:r>
                <a:rPr lang="en-US" sz="925" dirty="0" smtClean="0"/>
                <a:t>1</a:t>
              </a:r>
            </a:p>
            <a:p>
              <a:r>
                <a:rPr lang="en-US" sz="925" dirty="0" smtClean="0"/>
                <a:t>2</a:t>
              </a:r>
            </a:p>
            <a:p>
              <a:r>
                <a:rPr lang="en-US" sz="925" dirty="0" smtClean="0"/>
                <a:t>3</a:t>
              </a:r>
            </a:p>
            <a:p>
              <a:r>
                <a:rPr lang="en-US" sz="925" dirty="0" smtClean="0"/>
                <a:t>4</a:t>
              </a:r>
            </a:p>
            <a:p>
              <a:r>
                <a:rPr lang="en-US" sz="925" dirty="0" smtClean="0"/>
                <a:t>5</a:t>
              </a:r>
            </a:p>
            <a:p>
              <a:r>
                <a:rPr lang="en-US" sz="925" dirty="0" smtClean="0"/>
                <a:t>6</a:t>
              </a:r>
            </a:p>
            <a:p>
              <a:r>
                <a:rPr lang="en-US" sz="925" dirty="0" smtClean="0"/>
                <a:t>7</a:t>
              </a:r>
            </a:p>
            <a:p>
              <a:r>
                <a:rPr lang="en-US" sz="925" dirty="0" smtClean="0"/>
                <a:t>8</a:t>
              </a:r>
            </a:p>
            <a:p>
              <a:r>
                <a:rPr lang="en-US" sz="925" dirty="0" smtClean="0"/>
                <a:t>9</a:t>
              </a:r>
            </a:p>
          </p:txBody>
        </p:sp>
        <p:sp>
          <p:nvSpPr>
            <p:cNvPr id="22" name="TextBox 21"/>
            <p:cNvSpPr txBox="1"/>
            <p:nvPr/>
          </p:nvSpPr>
          <p:spPr>
            <a:xfrm>
              <a:off x="2133600" y="2436546"/>
              <a:ext cx="342899" cy="2369880"/>
            </a:xfrm>
            <a:prstGeom prst="rect">
              <a:avLst/>
            </a:prstGeom>
            <a:noFill/>
          </p:spPr>
          <p:txBody>
            <a:bodyPr wrap="square" rtlCol="0">
              <a:spAutoFit/>
            </a:bodyPr>
            <a:lstStyle/>
            <a:p>
              <a:r>
                <a:rPr lang="en-US" sz="925" dirty="0" smtClean="0"/>
                <a:t>10</a:t>
              </a:r>
            </a:p>
            <a:p>
              <a:r>
                <a:rPr lang="en-US" sz="925" dirty="0" smtClean="0"/>
                <a:t>11</a:t>
              </a:r>
            </a:p>
            <a:p>
              <a:r>
                <a:rPr lang="en-US" sz="925" dirty="0" smtClean="0"/>
                <a:t>12</a:t>
              </a:r>
            </a:p>
            <a:p>
              <a:r>
                <a:rPr lang="en-US" sz="925" dirty="0" smtClean="0"/>
                <a:t>13</a:t>
              </a:r>
            </a:p>
            <a:p>
              <a:r>
                <a:rPr lang="en-US" sz="925" dirty="0" smtClean="0"/>
                <a:t>14</a:t>
              </a:r>
            </a:p>
            <a:p>
              <a:r>
                <a:rPr lang="en-US" sz="925" dirty="0" smtClean="0"/>
                <a:t>15</a:t>
              </a:r>
            </a:p>
            <a:p>
              <a:r>
                <a:rPr lang="en-US" sz="925" dirty="0" smtClean="0"/>
                <a:t>16</a:t>
              </a:r>
            </a:p>
            <a:p>
              <a:r>
                <a:rPr lang="en-US" sz="925" dirty="0" smtClean="0"/>
                <a:t>17</a:t>
              </a:r>
            </a:p>
            <a:p>
              <a:r>
                <a:rPr lang="en-US" sz="925" dirty="0" smtClean="0"/>
                <a:t>18</a:t>
              </a:r>
            </a:p>
            <a:p>
              <a:r>
                <a:rPr lang="en-US" sz="925" dirty="0" smtClean="0"/>
                <a:t>19</a:t>
              </a:r>
            </a:p>
            <a:p>
              <a:r>
                <a:rPr lang="en-US" sz="925" dirty="0" smtClean="0"/>
                <a:t>20</a:t>
              </a:r>
            </a:p>
            <a:p>
              <a:r>
                <a:rPr lang="en-US" sz="925" dirty="0" smtClean="0"/>
                <a:t>21</a:t>
              </a:r>
            </a:p>
            <a:p>
              <a:r>
                <a:rPr lang="en-US" sz="925" dirty="0" smtClean="0"/>
                <a:t>22</a:t>
              </a:r>
            </a:p>
            <a:p>
              <a:r>
                <a:rPr lang="en-US" sz="925" dirty="0" smtClean="0"/>
                <a:t>23</a:t>
              </a:r>
            </a:p>
            <a:p>
              <a:r>
                <a:rPr lang="en-US" sz="925" dirty="0" smtClean="0"/>
                <a:t>24</a:t>
              </a:r>
            </a:p>
            <a:p>
              <a:r>
                <a:rPr lang="en-US" sz="925" dirty="0" smtClean="0"/>
                <a:t>25</a:t>
              </a:r>
            </a:p>
          </p:txBody>
        </p:sp>
        <p:sp>
          <p:nvSpPr>
            <p:cNvPr id="23" name="TextBox 22"/>
            <p:cNvSpPr txBox="1"/>
            <p:nvPr/>
          </p:nvSpPr>
          <p:spPr>
            <a:xfrm>
              <a:off x="2133600" y="4672584"/>
              <a:ext cx="342899" cy="1800493"/>
            </a:xfrm>
            <a:prstGeom prst="rect">
              <a:avLst/>
            </a:prstGeom>
            <a:noFill/>
          </p:spPr>
          <p:txBody>
            <a:bodyPr wrap="square" rtlCol="0">
              <a:spAutoFit/>
            </a:bodyPr>
            <a:lstStyle/>
            <a:p>
              <a:r>
                <a:rPr lang="en-US" sz="925" dirty="0" smtClean="0"/>
                <a:t>26</a:t>
              </a:r>
            </a:p>
            <a:p>
              <a:r>
                <a:rPr lang="en-US" sz="925" dirty="0" smtClean="0"/>
                <a:t>27</a:t>
              </a:r>
            </a:p>
            <a:p>
              <a:r>
                <a:rPr lang="en-US" sz="925" dirty="0" smtClean="0"/>
                <a:t>28</a:t>
              </a:r>
            </a:p>
            <a:p>
              <a:r>
                <a:rPr lang="en-US" sz="925" dirty="0" smtClean="0"/>
                <a:t>29</a:t>
              </a:r>
            </a:p>
            <a:p>
              <a:r>
                <a:rPr lang="en-US" sz="925" dirty="0" smtClean="0"/>
                <a:t>30</a:t>
              </a:r>
            </a:p>
            <a:p>
              <a:r>
                <a:rPr lang="en-US" sz="925" dirty="0" smtClean="0"/>
                <a:t>31</a:t>
              </a:r>
            </a:p>
            <a:p>
              <a:r>
                <a:rPr lang="en-US" sz="925" dirty="0" smtClean="0"/>
                <a:t>32</a:t>
              </a:r>
            </a:p>
            <a:p>
              <a:r>
                <a:rPr lang="en-US" sz="925" dirty="0" smtClean="0"/>
                <a:t>33</a:t>
              </a:r>
            </a:p>
            <a:p>
              <a:r>
                <a:rPr lang="en-US" sz="925" dirty="0" smtClean="0"/>
                <a:t>34</a:t>
              </a:r>
            </a:p>
            <a:p>
              <a:r>
                <a:rPr lang="en-US" sz="925" dirty="0" smtClean="0"/>
                <a:t>35</a:t>
              </a:r>
            </a:p>
            <a:p>
              <a:r>
                <a:rPr lang="en-US" sz="925" dirty="0" smtClean="0"/>
                <a:t>36</a:t>
              </a:r>
            </a:p>
            <a:p>
              <a:r>
                <a:rPr lang="en-US" sz="925" dirty="0" smtClean="0"/>
                <a:t>37</a:t>
              </a:r>
            </a:p>
          </p:txBody>
        </p:sp>
      </p:grpSp>
      <p:sp>
        <p:nvSpPr>
          <p:cNvPr id="24" name="TextBox 23"/>
          <p:cNvSpPr txBox="1"/>
          <p:nvPr/>
        </p:nvSpPr>
        <p:spPr>
          <a:xfrm>
            <a:off x="152400" y="152400"/>
            <a:ext cx="5257800" cy="923330"/>
          </a:xfrm>
          <a:prstGeom prst="rect">
            <a:avLst/>
          </a:prstGeom>
          <a:noFill/>
        </p:spPr>
        <p:txBody>
          <a:bodyPr wrap="square" rtlCol="0">
            <a:spAutoFit/>
          </a:bodyPr>
          <a:lstStyle/>
          <a:p>
            <a:r>
              <a:rPr lang="en-US" dirty="0" smtClean="0"/>
              <a:t>Class Report -  MAP:  Reading 6+ CA 2010</a:t>
            </a:r>
          </a:p>
          <a:p>
            <a:r>
              <a:rPr lang="en-US" dirty="0" smtClean="0"/>
              <a:t>Grade 8</a:t>
            </a:r>
          </a:p>
          <a:p>
            <a:endParaRPr lang="en-US" dirty="0"/>
          </a:p>
        </p:txBody>
      </p:sp>
      <p:sp>
        <p:nvSpPr>
          <p:cNvPr id="5" name="TextBox 4"/>
          <p:cNvSpPr txBox="1"/>
          <p:nvPr/>
        </p:nvSpPr>
        <p:spPr>
          <a:xfrm>
            <a:off x="152400" y="1336951"/>
            <a:ext cx="1981200" cy="5632311"/>
          </a:xfrm>
          <a:prstGeom prst="rect">
            <a:avLst/>
          </a:prstGeom>
          <a:noFill/>
        </p:spPr>
        <p:txBody>
          <a:bodyPr wrap="square" rtlCol="0">
            <a:spAutoFit/>
          </a:bodyPr>
          <a:lstStyle/>
          <a:p>
            <a:r>
              <a:rPr lang="en-US" dirty="0" smtClean="0"/>
              <a:t>Pick a student, take a look at their RIT score . . . </a:t>
            </a:r>
          </a:p>
          <a:p>
            <a:endParaRPr lang="en-US" dirty="0"/>
          </a:p>
          <a:p>
            <a:pPr marL="342900" indent="-342900">
              <a:buAutoNum type="arabicPeriod"/>
            </a:pPr>
            <a:r>
              <a:rPr lang="en-US" dirty="0" smtClean="0"/>
              <a:t>What do you understand about that student based on their performance?</a:t>
            </a:r>
          </a:p>
          <a:p>
            <a:pPr marL="342900" indent="-342900">
              <a:buAutoNum type="arabicPeriod"/>
            </a:pPr>
            <a:endParaRPr lang="en-US" dirty="0"/>
          </a:p>
          <a:p>
            <a:pPr marL="342900" indent="-342900">
              <a:buAutoNum type="arabicPeriod"/>
            </a:pPr>
            <a:r>
              <a:rPr lang="en-US" dirty="0" smtClean="0"/>
              <a:t>What instructional priorities might you set given their goal performance?</a:t>
            </a:r>
          </a:p>
          <a:p>
            <a:pPr marL="342900" indent="-342900">
              <a:buAutoNum type="arabicPeriod"/>
            </a:pPr>
            <a:endParaRPr lang="en-US" dirty="0"/>
          </a:p>
          <a:p>
            <a:pPr marL="342900" indent="-342900">
              <a:buAutoNum type="arabicPeriod"/>
            </a:pPr>
            <a:endParaRPr lang="en-US" dirty="0" smtClean="0"/>
          </a:p>
          <a:p>
            <a:endParaRPr lang="en-US" dirty="0"/>
          </a:p>
        </p:txBody>
      </p:sp>
      <p:sp>
        <p:nvSpPr>
          <p:cNvPr id="7" name="Date Placeholder 6"/>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7248544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96876"/>
            <a:ext cx="7772400" cy="1524000"/>
          </a:xfrm>
        </p:spPr>
        <p:txBody>
          <a:bodyPr>
            <a:normAutofit fontScale="90000"/>
          </a:bodyPr>
          <a:lstStyle/>
          <a:p>
            <a:r>
              <a:rPr lang="en-US" dirty="0" smtClean="0"/>
              <a:t>The ASG:  Achievement Status and Growth Projection Report – </a:t>
            </a:r>
            <a:br>
              <a:rPr lang="en-US" dirty="0" smtClean="0"/>
            </a:br>
            <a:r>
              <a:rPr lang="en-US" dirty="0" smtClean="0"/>
              <a:t>A Great Report for Growth</a:t>
            </a:r>
            <a:endParaRPr lang="en-US" dirty="0"/>
          </a:p>
        </p:txBody>
      </p:sp>
      <p:sp>
        <p:nvSpPr>
          <p:cNvPr id="5" name="Subtitle 4"/>
          <p:cNvSpPr>
            <a:spLocks noGrp="1"/>
          </p:cNvSpPr>
          <p:nvPr>
            <p:ph type="subTitle" idx="1"/>
          </p:nvPr>
        </p:nvSpPr>
        <p:spPr/>
        <p:txBody>
          <a:bodyPr/>
          <a:lstStyle/>
          <a:p>
            <a:endParaRPr lang="en-US" dirty="0"/>
          </a:p>
        </p:txBody>
      </p:sp>
      <p:sp>
        <p:nvSpPr>
          <p:cNvPr id="7" name="Slide Number Placeholder 6"/>
          <p:cNvSpPr>
            <a:spLocks noGrp="1"/>
          </p:cNvSpPr>
          <p:nvPr>
            <p:ph type="sldNum" sz="quarter" idx="12"/>
          </p:nvPr>
        </p:nvSpPr>
        <p:spPr/>
        <p:txBody>
          <a:bodyPr/>
          <a:lstStyle/>
          <a:p>
            <a:fld id="{B8D6C706-4B64-4106-AC68-9DB98E3A2E5F}" type="slidenum">
              <a:rPr lang="en-US" smtClean="0"/>
              <a:pPr/>
              <a:t>22</a:t>
            </a:fld>
            <a:endParaRPr lang="en-US"/>
          </a:p>
        </p:txBody>
      </p:sp>
      <p:sp>
        <p:nvSpPr>
          <p:cNvPr id="2" name="Date Placeholder 1"/>
          <p:cNvSpPr>
            <a:spLocks noGrp="1"/>
          </p:cNvSpPr>
          <p:nvPr>
            <p:ph type="dt" sz="half" idx="10"/>
          </p:nvPr>
        </p:nvSpPr>
        <p:spPr/>
        <p:txBody>
          <a:bodyPr/>
          <a:lstStyle/>
          <a:p>
            <a:r>
              <a:rPr lang="en-US" smtClean="0"/>
              <a:t>02/03/2016</a:t>
            </a:r>
            <a:endParaRPr lang="en-US" dirty="0"/>
          </a:p>
        </p:txBody>
      </p:sp>
      <p:pic>
        <p:nvPicPr>
          <p:cNvPr id="3" name="Picture 2"/>
          <p:cNvPicPr>
            <a:picLocks noChangeAspect="1"/>
          </p:cNvPicPr>
          <p:nvPr/>
        </p:nvPicPr>
        <p:blipFill rotWithShape="1">
          <a:blip r:embed="rId3"/>
          <a:srcRect l="20500" t="16889" r="22000" b="9259"/>
          <a:stretch/>
        </p:blipFill>
        <p:spPr>
          <a:xfrm>
            <a:off x="152400" y="2286001"/>
            <a:ext cx="8991600" cy="4513414"/>
          </a:xfrm>
          <a:prstGeom prst="rect">
            <a:avLst/>
          </a:prstGeom>
        </p:spPr>
      </p:pic>
      <p:sp>
        <p:nvSpPr>
          <p:cNvPr id="8" name="Rectangle 7"/>
          <p:cNvSpPr/>
          <p:nvPr/>
        </p:nvSpPr>
        <p:spPr>
          <a:xfrm>
            <a:off x="1143000" y="2514600"/>
            <a:ext cx="1143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Rectangle 8"/>
          <p:cNvSpPr/>
          <p:nvPr/>
        </p:nvSpPr>
        <p:spPr>
          <a:xfrm>
            <a:off x="152400" y="3733800"/>
            <a:ext cx="1828800" cy="2622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134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Achievement Status and Growth Projection Report</a:t>
            </a:r>
            <a:endParaRPr lang="en-US" dirty="0"/>
          </a:p>
        </p:txBody>
      </p:sp>
      <p:sp>
        <p:nvSpPr>
          <p:cNvPr id="3" name="Content Placeholder 2"/>
          <p:cNvSpPr>
            <a:spLocks noGrp="1"/>
          </p:cNvSpPr>
          <p:nvPr>
            <p:ph idx="1"/>
          </p:nvPr>
        </p:nvSpPr>
        <p:spPr>
          <a:xfrm>
            <a:off x="457200" y="1417639"/>
            <a:ext cx="8229600" cy="3365118"/>
          </a:xfrm>
        </p:spPr>
        <p:txBody>
          <a:bodyPr/>
          <a:lstStyle/>
          <a:p>
            <a:pPr marL="0" indent="0">
              <a:buNone/>
            </a:pPr>
            <a:r>
              <a:rPr lang="en-US" sz="1800" dirty="0" smtClean="0"/>
              <a:t>Use the Sample Projection Report and the Normative Data document to answer the following questions</a:t>
            </a:r>
          </a:p>
        </p:txBody>
      </p:sp>
      <p:sp>
        <p:nvSpPr>
          <p:cNvPr id="4" name="Date Placeholder 3"/>
          <p:cNvSpPr>
            <a:spLocks noGrp="1"/>
          </p:cNvSpPr>
          <p:nvPr>
            <p:ph type="dt" sz="half" idx="10"/>
          </p:nvPr>
        </p:nvSpPr>
        <p:spPr/>
        <p:txBody>
          <a:bodyPr/>
          <a:lstStyle/>
          <a:p>
            <a:r>
              <a:rPr lang="en-US" smtClean="0"/>
              <a:t>02/03/2016</a:t>
            </a:r>
            <a:endParaRPr lang="en-US" dirty="0"/>
          </a:p>
        </p:txBody>
      </p:sp>
      <p:sp>
        <p:nvSpPr>
          <p:cNvPr id="5" name="Slide Number Placeholder 4"/>
          <p:cNvSpPr>
            <a:spLocks noGrp="1"/>
          </p:cNvSpPr>
          <p:nvPr>
            <p:ph type="sldNum" sz="quarter" idx="12"/>
          </p:nvPr>
        </p:nvSpPr>
        <p:spPr/>
        <p:txBody>
          <a:bodyPr/>
          <a:lstStyle/>
          <a:p>
            <a:fld id="{B8D6C706-4B64-4106-AC68-9DB98E3A2E5F}" type="slidenum">
              <a:rPr lang="en-US" smtClean="0"/>
              <a:pPr/>
              <a:t>23</a:t>
            </a:fld>
            <a:endParaRPr lang="en-US" dirty="0"/>
          </a:p>
        </p:txBody>
      </p:sp>
      <p:graphicFrame>
        <p:nvGraphicFramePr>
          <p:cNvPr id="6" name="Table 5"/>
          <p:cNvGraphicFramePr>
            <a:graphicFrameLocks noGrp="1"/>
          </p:cNvGraphicFramePr>
          <p:nvPr>
            <p:extLst/>
          </p:nvPr>
        </p:nvGraphicFramePr>
        <p:xfrm>
          <a:off x="457200" y="2209800"/>
          <a:ext cx="7559040" cy="2572956"/>
        </p:xfrm>
        <a:graphic>
          <a:graphicData uri="http://schemas.openxmlformats.org/drawingml/2006/table">
            <a:tbl>
              <a:tblPr firstRow="1" bandRow="1">
                <a:tableStyleId>{5C22544A-7EE6-4342-B048-85BDC9FD1C3A}</a:tableStyleId>
              </a:tblPr>
              <a:tblGrid>
                <a:gridCol w="1511808">
                  <a:extLst>
                    <a:ext uri="{9D8B030D-6E8A-4147-A177-3AD203B41FA5}">
                      <a16:colId xmlns="" xmlns:a16="http://schemas.microsoft.com/office/drawing/2014/main" val="20000"/>
                    </a:ext>
                  </a:extLst>
                </a:gridCol>
                <a:gridCol w="1511808">
                  <a:extLst>
                    <a:ext uri="{9D8B030D-6E8A-4147-A177-3AD203B41FA5}">
                      <a16:colId xmlns="" xmlns:a16="http://schemas.microsoft.com/office/drawing/2014/main" val="20001"/>
                    </a:ext>
                  </a:extLst>
                </a:gridCol>
                <a:gridCol w="1511808">
                  <a:extLst>
                    <a:ext uri="{9D8B030D-6E8A-4147-A177-3AD203B41FA5}">
                      <a16:colId xmlns="" xmlns:a16="http://schemas.microsoft.com/office/drawing/2014/main" val="20002"/>
                    </a:ext>
                  </a:extLst>
                </a:gridCol>
                <a:gridCol w="1511808">
                  <a:extLst>
                    <a:ext uri="{9D8B030D-6E8A-4147-A177-3AD203B41FA5}">
                      <a16:colId xmlns="" xmlns:a16="http://schemas.microsoft.com/office/drawing/2014/main" val="20003"/>
                    </a:ext>
                  </a:extLst>
                </a:gridCol>
                <a:gridCol w="1511808">
                  <a:extLst>
                    <a:ext uri="{9D8B030D-6E8A-4147-A177-3AD203B41FA5}">
                      <a16:colId xmlns="" xmlns:a16="http://schemas.microsoft.com/office/drawing/2014/main" val="20004"/>
                    </a:ext>
                  </a:extLst>
                </a:gridCol>
              </a:tblGrid>
              <a:tr h="744156">
                <a:tc>
                  <a:txBody>
                    <a:bodyPr/>
                    <a:lstStyle/>
                    <a:p>
                      <a:endParaRPr lang="en-US" dirty="0"/>
                    </a:p>
                  </a:txBody>
                  <a:tcPr/>
                </a:tc>
                <a:tc>
                  <a:txBody>
                    <a:bodyPr/>
                    <a:lstStyle/>
                    <a:p>
                      <a:r>
                        <a:rPr lang="en-US" dirty="0" smtClean="0"/>
                        <a:t>Name</a:t>
                      </a:r>
                      <a:endParaRPr lang="en-US" dirty="0"/>
                    </a:p>
                  </a:txBody>
                  <a:tcPr/>
                </a:tc>
                <a:tc>
                  <a:txBody>
                    <a:bodyPr/>
                    <a:lstStyle/>
                    <a:p>
                      <a:r>
                        <a:rPr lang="en-US" dirty="0" smtClean="0"/>
                        <a:t>First Term RIT Score</a:t>
                      </a:r>
                      <a:endParaRPr lang="en-US" dirty="0"/>
                    </a:p>
                  </a:txBody>
                  <a:tcPr/>
                </a:tc>
                <a:tc>
                  <a:txBody>
                    <a:bodyPr/>
                    <a:lstStyle/>
                    <a:p>
                      <a:r>
                        <a:rPr lang="en-US" dirty="0" smtClean="0"/>
                        <a:t>Projected</a:t>
                      </a:r>
                      <a:r>
                        <a:rPr lang="en-US" baseline="0" dirty="0" smtClean="0"/>
                        <a:t> Growth</a:t>
                      </a:r>
                      <a:endParaRPr lang="en-US" dirty="0"/>
                    </a:p>
                  </a:txBody>
                  <a:tcPr/>
                </a:tc>
                <a:tc>
                  <a:txBody>
                    <a:bodyPr/>
                    <a:lstStyle/>
                    <a:p>
                      <a:r>
                        <a:rPr lang="en-US" dirty="0" smtClean="0"/>
                        <a:t>Second Term Score</a:t>
                      </a:r>
                      <a:endParaRPr lang="en-US" dirty="0"/>
                    </a:p>
                  </a:txBody>
                  <a:tcPr/>
                </a:tc>
                <a:extLst>
                  <a:ext uri="{0D108BD9-81ED-4DB2-BD59-A6C34878D82A}">
                    <a16:rowId xmlns="" xmlns:a16="http://schemas.microsoft.com/office/drawing/2014/main" val="10000"/>
                  </a:ext>
                </a:extLst>
              </a:tr>
              <a:tr h="754492">
                <a:tc>
                  <a:txBody>
                    <a:bodyPr/>
                    <a:lstStyle/>
                    <a:p>
                      <a:r>
                        <a:rPr lang="en-US" dirty="0" smtClean="0"/>
                        <a:t>Student with the highest RIT score</a:t>
                      </a:r>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0001"/>
                  </a:ext>
                </a:extLst>
              </a:tr>
              <a:tr h="754492">
                <a:tc>
                  <a:txBody>
                    <a:bodyPr/>
                    <a:lstStyle/>
                    <a:p>
                      <a:r>
                        <a:rPr lang="en-US" dirty="0" smtClean="0"/>
                        <a:t>Student with the lowest RIT score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2"/>
                  </a:ext>
                </a:extLst>
              </a:tr>
            </a:tbl>
          </a:graphicData>
        </a:graphic>
      </p:graphicFrame>
      <p:sp>
        <p:nvSpPr>
          <p:cNvPr id="7" name="TextBox 6"/>
          <p:cNvSpPr txBox="1"/>
          <p:nvPr/>
        </p:nvSpPr>
        <p:spPr>
          <a:xfrm>
            <a:off x="177768" y="4858875"/>
            <a:ext cx="8788463" cy="1846659"/>
          </a:xfrm>
          <a:prstGeom prst="rect">
            <a:avLst/>
          </a:prstGeom>
          <a:noFill/>
        </p:spPr>
        <p:txBody>
          <a:bodyPr wrap="square" rtlCol="0">
            <a:spAutoFit/>
          </a:bodyPr>
          <a:lstStyle/>
          <a:p>
            <a:pPr marL="342900" indent="-342900">
              <a:buAutoNum type="arabicPeriod"/>
            </a:pPr>
            <a:r>
              <a:rPr lang="en-US" dirty="0" smtClean="0"/>
              <a:t>How do the scores for these students compare to the mean RIT score for their grade level?</a:t>
            </a:r>
          </a:p>
          <a:p>
            <a:pPr marL="342900" indent="-342900">
              <a:buAutoNum type="arabicPeriod"/>
            </a:pPr>
            <a:r>
              <a:rPr lang="en-US" dirty="0" smtClean="0"/>
              <a:t>What do you notice about the projected growth for the highest and lowest students?</a:t>
            </a:r>
          </a:p>
          <a:p>
            <a:pPr marL="342900" indent="-342900">
              <a:buAutoNum type="arabicPeriod"/>
            </a:pPr>
            <a:r>
              <a:rPr lang="en-US" dirty="0" smtClean="0"/>
              <a:t>What conversations would you have with these two students related to goal setting? How might you involve the student in the goal-setting and monitoring process?</a:t>
            </a:r>
          </a:p>
          <a:p>
            <a:endParaRPr lang="en-US" sz="2400" dirty="0"/>
          </a:p>
        </p:txBody>
      </p:sp>
    </p:spTree>
    <p:extLst>
      <p:ext uri="{BB962C8B-B14F-4D97-AF65-F5344CB8AC3E}">
        <p14:creationId xmlns:p14="http://schemas.microsoft.com/office/powerpoint/2010/main" val="252307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800" dirty="0" smtClean="0"/>
              <a:t>Achievement Status and Growth Report – Fall to Spring</a:t>
            </a:r>
            <a:br>
              <a:rPr lang="en-US" sz="2800" dirty="0" smtClean="0"/>
            </a:br>
            <a:r>
              <a:rPr lang="en-US" sz="3600" dirty="0" smtClean="0">
                <a:solidFill>
                  <a:srgbClr val="7030A0"/>
                </a:solidFill>
              </a:rPr>
              <a:t>Let’s Take A Deeper Look</a:t>
            </a:r>
            <a:endParaRPr lang="en-US" sz="3600" dirty="0">
              <a:solidFill>
                <a:srgbClr val="7030A0"/>
              </a:solidFill>
            </a:endParaRPr>
          </a:p>
        </p:txBody>
      </p:sp>
      <p:sp>
        <p:nvSpPr>
          <p:cNvPr id="3" name="Content Placeholder 2"/>
          <p:cNvSpPr>
            <a:spLocks noGrp="1"/>
          </p:cNvSpPr>
          <p:nvPr>
            <p:ph idx="1"/>
          </p:nvPr>
        </p:nvSpPr>
        <p:spPr>
          <a:xfrm>
            <a:off x="440266" y="5478463"/>
            <a:ext cx="8509000" cy="860954"/>
          </a:xfrm>
        </p:spPr>
        <p:txBody>
          <a:bodyPr>
            <a:normAutofit/>
          </a:bodyPr>
          <a:lstStyle/>
          <a:p>
            <a:r>
              <a:rPr lang="en-US" sz="1600" dirty="0" smtClean="0"/>
              <a:t>What percentage of students met or exceeded their projected RIT?</a:t>
            </a:r>
          </a:p>
          <a:p>
            <a:r>
              <a:rPr lang="en-US" sz="1600" dirty="0" smtClean="0"/>
              <a:t>How many students met or exceeded their projected RIT?</a:t>
            </a:r>
            <a:endParaRPr lang="en-US" sz="1600" dirty="0"/>
          </a:p>
        </p:txBody>
      </p:sp>
      <p:sp>
        <p:nvSpPr>
          <p:cNvPr id="4" name="Date Placeholder 3"/>
          <p:cNvSpPr>
            <a:spLocks noGrp="1"/>
          </p:cNvSpPr>
          <p:nvPr>
            <p:ph type="dt" sz="half" idx="10"/>
          </p:nvPr>
        </p:nvSpPr>
        <p:spPr/>
        <p:txBody>
          <a:bodyPr/>
          <a:lstStyle/>
          <a:p>
            <a:r>
              <a:rPr lang="en-US" smtClean="0"/>
              <a:t>02/03/2016</a:t>
            </a:r>
            <a:endParaRPr lang="en-US" dirty="0"/>
          </a:p>
        </p:txBody>
      </p:sp>
      <p:sp>
        <p:nvSpPr>
          <p:cNvPr id="5" name="Slide Number Placeholder 4"/>
          <p:cNvSpPr>
            <a:spLocks noGrp="1"/>
          </p:cNvSpPr>
          <p:nvPr>
            <p:ph type="sldNum" sz="quarter" idx="12"/>
          </p:nvPr>
        </p:nvSpPr>
        <p:spPr/>
        <p:txBody>
          <a:bodyPr/>
          <a:lstStyle/>
          <a:p>
            <a:fld id="{B8D6C706-4B64-4106-AC68-9DB98E3A2E5F}" type="slidenum">
              <a:rPr lang="en-US" smtClean="0"/>
              <a:pPr/>
              <a:t>24</a:t>
            </a:fld>
            <a:endParaRPr lang="en-US" dirty="0"/>
          </a:p>
        </p:txBody>
      </p:sp>
      <p:pic>
        <p:nvPicPr>
          <p:cNvPr id="6" name="Picture 5"/>
          <p:cNvPicPr>
            <a:picLocks noChangeAspect="1"/>
          </p:cNvPicPr>
          <p:nvPr/>
        </p:nvPicPr>
        <p:blipFill rotWithShape="1">
          <a:blip r:embed="rId3"/>
          <a:srcRect l="21000" t="31334" r="22000" b="12667"/>
          <a:stretch/>
        </p:blipFill>
        <p:spPr>
          <a:xfrm>
            <a:off x="9144" y="1143000"/>
            <a:ext cx="9266766" cy="5715000"/>
          </a:xfrm>
          <a:prstGeom prst="rect">
            <a:avLst/>
          </a:prstGeom>
        </p:spPr>
      </p:pic>
      <p:sp>
        <p:nvSpPr>
          <p:cNvPr id="8" name="Rectangle 7"/>
          <p:cNvSpPr/>
          <p:nvPr/>
        </p:nvSpPr>
        <p:spPr>
          <a:xfrm>
            <a:off x="914400" y="1371600"/>
            <a:ext cx="1371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3505200"/>
            <a:ext cx="1752600" cy="220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1371600"/>
            <a:ext cx="3505200" cy="2246769"/>
          </a:xfrm>
          <a:prstGeom prst="rect">
            <a:avLst/>
          </a:prstGeom>
          <a:solidFill>
            <a:schemeClr val="bg1"/>
          </a:solidFill>
          <a:ln w="28575">
            <a:solidFill>
              <a:srgbClr val="C00000"/>
            </a:solidFill>
          </a:ln>
        </p:spPr>
        <p:txBody>
          <a:bodyPr wrap="square" rtlCol="0">
            <a:spAutoFit/>
          </a:bodyPr>
          <a:lstStyle/>
          <a:p>
            <a:r>
              <a:rPr lang="en-US" sz="1400" b="1" dirty="0" smtClean="0">
                <a:solidFill>
                  <a:srgbClr val="C00000"/>
                </a:solidFill>
              </a:rPr>
              <a:t>How do you know if a student made their growth targets?  </a:t>
            </a:r>
          </a:p>
          <a:p>
            <a:endParaRPr lang="en-US" sz="1400" b="1" dirty="0">
              <a:solidFill>
                <a:srgbClr val="C00000"/>
              </a:solidFill>
            </a:endParaRPr>
          </a:p>
          <a:p>
            <a:r>
              <a:rPr lang="en-US" sz="1400" b="1" dirty="0" smtClean="0">
                <a:solidFill>
                  <a:srgbClr val="C00000"/>
                </a:solidFill>
              </a:rPr>
              <a:t>Find a student who made their projected growth.  What can you say about his/her growth?</a:t>
            </a:r>
          </a:p>
          <a:p>
            <a:endParaRPr lang="en-US" sz="1400" b="1" dirty="0">
              <a:solidFill>
                <a:srgbClr val="C00000"/>
              </a:solidFill>
            </a:endParaRPr>
          </a:p>
          <a:p>
            <a:r>
              <a:rPr lang="en-US" sz="1400" b="1" dirty="0" smtClean="0">
                <a:solidFill>
                  <a:srgbClr val="C00000"/>
                </a:solidFill>
              </a:rPr>
              <a:t>Find a student who did not make their projected growth.  What can you say about his/her growth?</a:t>
            </a:r>
            <a:endParaRPr lang="en-US" sz="1400" b="1" dirty="0">
              <a:solidFill>
                <a:srgbClr val="C00000"/>
              </a:solidFill>
            </a:endParaRPr>
          </a:p>
        </p:txBody>
      </p:sp>
    </p:spTree>
    <p:extLst>
      <p:ext uri="{BB962C8B-B14F-4D97-AF65-F5344CB8AC3E}">
        <p14:creationId xmlns:p14="http://schemas.microsoft.com/office/powerpoint/2010/main" val="28381492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Achievement Status and Growth Calculator</a:t>
            </a:r>
            <a:endParaRPr lang="en-US" dirty="0"/>
          </a:p>
        </p:txBody>
      </p:sp>
      <p:pic>
        <p:nvPicPr>
          <p:cNvPr id="11" name="Content Placeholder 10"/>
          <p:cNvPicPr>
            <a:picLocks noGrp="1" noChangeAspect="1"/>
          </p:cNvPicPr>
          <p:nvPr>
            <p:ph sz="half" idx="2"/>
          </p:nvPr>
        </p:nvPicPr>
        <p:blipFill rotWithShape="1">
          <a:blip r:embed="rId3"/>
          <a:srcRect t="14116" r="64151" b="4285"/>
          <a:stretch/>
        </p:blipFill>
        <p:spPr>
          <a:xfrm>
            <a:off x="4401313" y="1417638"/>
            <a:ext cx="4437888" cy="5140667"/>
          </a:xfrm>
          <a:prstGeom prst="rect">
            <a:avLst/>
          </a:prstGeom>
          <a:ln w="38100">
            <a:solidFill>
              <a:schemeClr val="tx1"/>
            </a:solidFill>
          </a:ln>
        </p:spPr>
      </p:pic>
      <p:sp>
        <p:nvSpPr>
          <p:cNvPr id="4" name="Slide Number Placeholder 3"/>
          <p:cNvSpPr>
            <a:spLocks noGrp="1"/>
          </p:cNvSpPr>
          <p:nvPr>
            <p:ph type="sldNum" sz="quarter" idx="12"/>
          </p:nvPr>
        </p:nvSpPr>
        <p:spPr/>
        <p:txBody>
          <a:bodyPr/>
          <a:lstStyle/>
          <a:p>
            <a:fld id="{B8D6C706-4B64-4106-AC68-9DB98E3A2E5F}" type="slidenum">
              <a:rPr lang="en-US" smtClean="0"/>
              <a:pPr/>
              <a:t>25</a:t>
            </a:fld>
            <a:endParaRPr lang="en-US" dirty="0"/>
          </a:p>
        </p:txBody>
      </p:sp>
      <p:pic>
        <p:nvPicPr>
          <p:cNvPr id="10" name="Content Placeholder 9"/>
          <p:cNvPicPr>
            <a:picLocks noGrp="1" noChangeAspect="1"/>
          </p:cNvPicPr>
          <p:nvPr>
            <p:ph sz="half" idx="1"/>
          </p:nvPr>
        </p:nvPicPr>
        <p:blipFill rotWithShape="1">
          <a:blip r:embed="rId4"/>
          <a:srcRect l="362" t="14116" r="62263" b="4222"/>
          <a:stretch/>
        </p:blipFill>
        <p:spPr>
          <a:xfrm>
            <a:off x="228600" y="1417638"/>
            <a:ext cx="4182632" cy="5140666"/>
          </a:xfrm>
          <a:prstGeom prst="rect">
            <a:avLst/>
          </a:prstGeom>
          <a:ln w="38100">
            <a:solidFill>
              <a:schemeClr val="tx1"/>
            </a:solidFill>
          </a:ln>
        </p:spPr>
      </p:pic>
      <p:sp>
        <p:nvSpPr>
          <p:cNvPr id="12" name="TextBox 11"/>
          <p:cNvSpPr txBox="1"/>
          <p:nvPr/>
        </p:nvSpPr>
        <p:spPr>
          <a:xfrm>
            <a:off x="2819400" y="1524000"/>
            <a:ext cx="1371600" cy="523220"/>
          </a:xfrm>
          <a:prstGeom prst="rect">
            <a:avLst/>
          </a:prstGeom>
          <a:noFill/>
        </p:spPr>
        <p:txBody>
          <a:bodyPr wrap="square" rtlCol="0">
            <a:spAutoFit/>
          </a:bodyPr>
          <a:lstStyle/>
          <a:p>
            <a:r>
              <a:rPr lang="en-US" sz="2800" dirty="0" smtClean="0">
                <a:solidFill>
                  <a:srgbClr val="C00000"/>
                </a:solidFill>
              </a:rPr>
              <a:t>Before</a:t>
            </a:r>
            <a:endParaRPr lang="en-US" sz="2800" dirty="0">
              <a:solidFill>
                <a:srgbClr val="C00000"/>
              </a:solidFill>
            </a:endParaRPr>
          </a:p>
        </p:txBody>
      </p:sp>
      <p:sp>
        <p:nvSpPr>
          <p:cNvPr id="13" name="TextBox 12"/>
          <p:cNvSpPr txBox="1"/>
          <p:nvPr/>
        </p:nvSpPr>
        <p:spPr>
          <a:xfrm>
            <a:off x="7467601" y="1524000"/>
            <a:ext cx="1371600" cy="523220"/>
          </a:xfrm>
          <a:prstGeom prst="rect">
            <a:avLst/>
          </a:prstGeom>
          <a:noFill/>
        </p:spPr>
        <p:txBody>
          <a:bodyPr wrap="square" rtlCol="0">
            <a:spAutoFit/>
          </a:bodyPr>
          <a:lstStyle/>
          <a:p>
            <a:r>
              <a:rPr lang="en-US" sz="2800" dirty="0" smtClean="0">
                <a:solidFill>
                  <a:srgbClr val="C00000"/>
                </a:solidFill>
              </a:rPr>
              <a:t>After</a:t>
            </a:r>
            <a:endParaRPr lang="en-US" sz="2800" dirty="0">
              <a:solidFill>
                <a:srgbClr val="C00000"/>
              </a:solidFill>
            </a:endParaRPr>
          </a:p>
        </p:txBody>
      </p:sp>
      <p:sp>
        <p:nvSpPr>
          <p:cNvPr id="2" name="Date Placeholder 1"/>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549433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How do I help my students increase their ability to read and do mathematics?</a:t>
            </a:r>
            <a:endParaRPr lang="en-US" dirty="0"/>
          </a:p>
        </p:txBody>
      </p:sp>
      <p:sp>
        <p:nvSpPr>
          <p:cNvPr id="5" name="Slide Number Placeholder 4"/>
          <p:cNvSpPr>
            <a:spLocks noGrp="1"/>
          </p:cNvSpPr>
          <p:nvPr>
            <p:ph type="sldNum" sz="quarter" idx="12"/>
          </p:nvPr>
        </p:nvSpPr>
        <p:spPr/>
        <p:txBody>
          <a:bodyPr/>
          <a:lstStyle/>
          <a:p>
            <a:fld id="{B8D6C706-4B64-4106-AC68-9DB98E3A2E5F}" type="slidenum">
              <a:rPr lang="en-US" smtClean="0"/>
              <a:pPr/>
              <a:t>26</a:t>
            </a:fld>
            <a:endParaRPr lang="en-US" dirty="0"/>
          </a:p>
        </p:txBody>
      </p:sp>
      <p:sp>
        <p:nvSpPr>
          <p:cNvPr id="3" name="Date Placeholder 2"/>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1514868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81000"/>
            <a:ext cx="7772400" cy="1470025"/>
          </a:xfrm>
        </p:spPr>
        <p:txBody>
          <a:bodyPr>
            <a:normAutofit fontScale="90000"/>
          </a:bodyPr>
          <a:lstStyle/>
          <a:p>
            <a:r>
              <a:rPr lang="en-US" dirty="0" smtClean="0"/>
              <a:t>The Class Breakdown by Goal Report – A Demo and Recommended To-Do</a:t>
            </a:r>
            <a:endParaRPr lang="en-US" dirty="0"/>
          </a:p>
        </p:txBody>
      </p:sp>
      <p:sp>
        <p:nvSpPr>
          <p:cNvPr id="5" name="Slide Number Placeholder 4"/>
          <p:cNvSpPr>
            <a:spLocks noGrp="1"/>
          </p:cNvSpPr>
          <p:nvPr>
            <p:ph type="sldNum" sz="quarter" idx="12"/>
          </p:nvPr>
        </p:nvSpPr>
        <p:spPr/>
        <p:txBody>
          <a:bodyPr/>
          <a:lstStyle/>
          <a:p>
            <a:fld id="{B8D6C706-4B64-4106-AC68-9DB98E3A2E5F}" type="slidenum">
              <a:rPr lang="en-US" smtClean="0"/>
              <a:pPr/>
              <a:t>27</a:t>
            </a:fld>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2286000"/>
            <a:ext cx="9144000" cy="4571999"/>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02/03/2016</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The Learning Continuum – Connecting Data to Instruction</a:t>
            </a:r>
            <a:endParaRPr lang="en-US" dirty="0"/>
          </a:p>
        </p:txBody>
      </p:sp>
      <p:sp>
        <p:nvSpPr>
          <p:cNvPr id="4" name="Slide Number Placeholder 3"/>
          <p:cNvSpPr>
            <a:spLocks noGrp="1"/>
          </p:cNvSpPr>
          <p:nvPr>
            <p:ph type="sldNum" sz="quarter" idx="12"/>
          </p:nvPr>
        </p:nvSpPr>
        <p:spPr/>
        <p:txBody>
          <a:bodyPr/>
          <a:lstStyle/>
          <a:p>
            <a:fld id="{B8D6C706-4B64-4106-AC68-9DB98E3A2E5F}" type="slidenum">
              <a:rPr lang="en-US" smtClean="0"/>
              <a:pPr/>
              <a:t>28</a:t>
            </a:fld>
            <a:endParaRPr lang="en-US" dirty="0"/>
          </a:p>
        </p:txBody>
      </p:sp>
      <p:pic>
        <p:nvPicPr>
          <p:cNvPr id="7" name="Picture 6"/>
          <p:cNvPicPr>
            <a:picLocks noChangeAspect="1"/>
          </p:cNvPicPr>
          <p:nvPr/>
        </p:nvPicPr>
        <p:blipFill rotWithShape="1">
          <a:blip r:embed="rId2"/>
          <a:srcRect l="4941" t="7306" r="61059" b="31518"/>
          <a:stretch/>
        </p:blipFill>
        <p:spPr>
          <a:xfrm>
            <a:off x="1714500" y="1143001"/>
            <a:ext cx="5715000" cy="5715000"/>
          </a:xfrm>
          <a:prstGeom prst="rect">
            <a:avLst/>
          </a:prstGeom>
          <a:ln w="19050">
            <a:solidFill>
              <a:schemeClr val="tx1"/>
            </a:solidFill>
          </a:ln>
        </p:spPr>
      </p:pic>
      <p:sp>
        <p:nvSpPr>
          <p:cNvPr id="3" name="Date Placeholder 2"/>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1839992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Learning Continuum (Activity) Highlighting</a:t>
            </a:r>
            <a:endParaRPr lang="en-US" dirty="0"/>
          </a:p>
        </p:txBody>
      </p:sp>
      <p:sp>
        <p:nvSpPr>
          <p:cNvPr id="3" name="Content Placeholder 2"/>
          <p:cNvSpPr>
            <a:spLocks noGrp="1"/>
          </p:cNvSpPr>
          <p:nvPr>
            <p:ph idx="1"/>
          </p:nvPr>
        </p:nvSpPr>
        <p:spPr>
          <a:xfrm>
            <a:off x="457200" y="2012949"/>
            <a:ext cx="8229600" cy="4525963"/>
          </a:xfrm>
        </p:spPr>
        <p:txBody>
          <a:bodyPr/>
          <a:lstStyle/>
          <a:p>
            <a:r>
              <a:rPr lang="en-US" dirty="0" smtClean="0"/>
              <a:t>Using a highlighter,</a:t>
            </a:r>
          </a:p>
          <a:p>
            <a:pPr lvl="1"/>
            <a:r>
              <a:rPr lang="en-US" dirty="0" smtClean="0"/>
              <a:t>Select a couple of standards</a:t>
            </a:r>
          </a:p>
          <a:p>
            <a:pPr lvl="1"/>
            <a:r>
              <a:rPr lang="en-US" dirty="0" smtClean="0"/>
              <a:t>Highlight the similar skills as you move left to right across the continuum</a:t>
            </a:r>
          </a:p>
          <a:p>
            <a:pPr lvl="1"/>
            <a:r>
              <a:rPr lang="en-US" dirty="0" smtClean="0"/>
              <a:t>What do you notice?</a:t>
            </a:r>
          </a:p>
          <a:p>
            <a:pPr lvl="1"/>
            <a:r>
              <a:rPr lang="en-US" dirty="0" smtClean="0"/>
              <a:t>What implications might this have for planning and instruction?</a:t>
            </a:r>
          </a:p>
          <a:p>
            <a:pPr marL="457200" lvl="1" indent="0">
              <a:buNone/>
            </a:pPr>
            <a:endParaRPr lang="en-US" dirty="0"/>
          </a:p>
        </p:txBody>
      </p:sp>
      <p:sp>
        <p:nvSpPr>
          <p:cNvPr id="4" name="Slide Number Placeholder 3"/>
          <p:cNvSpPr>
            <a:spLocks noGrp="1"/>
          </p:cNvSpPr>
          <p:nvPr>
            <p:ph type="sldNum" sz="quarter" idx="12"/>
          </p:nvPr>
        </p:nvSpPr>
        <p:spPr/>
        <p:txBody>
          <a:bodyPr/>
          <a:lstStyle/>
          <a:p>
            <a:fld id="{B8D6C706-4B64-4106-AC68-9DB98E3A2E5F}" type="slidenum">
              <a:rPr lang="en-US" smtClean="0"/>
              <a:pPr/>
              <a:t>29</a:t>
            </a:fld>
            <a:endParaRPr lang="en-US" dirty="0"/>
          </a:p>
        </p:txBody>
      </p:sp>
      <p:sp>
        <p:nvSpPr>
          <p:cNvPr id="5" name="Date Placeholder 4"/>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1771647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439" b="3174"/>
          <a:stretch/>
        </p:blipFill>
        <p:spPr>
          <a:xfrm>
            <a:off x="0" y="-53370"/>
            <a:ext cx="9220200" cy="6457799"/>
          </a:xfrm>
          <a:prstGeom prst="rect">
            <a:avLst/>
          </a:prstGeom>
        </p:spPr>
      </p:pic>
      <p:grpSp>
        <p:nvGrpSpPr>
          <p:cNvPr id="9" name="Group 8"/>
          <p:cNvGrpSpPr/>
          <p:nvPr/>
        </p:nvGrpSpPr>
        <p:grpSpPr>
          <a:xfrm>
            <a:off x="1600200" y="-76200"/>
            <a:ext cx="5791200" cy="1153418"/>
            <a:chOff x="1600200" y="-76200"/>
            <a:chExt cx="5791200" cy="1153418"/>
          </a:xfrm>
        </p:grpSpPr>
        <p:sp>
          <p:nvSpPr>
            <p:cNvPr id="7" name="Rectangle 6"/>
            <p:cNvSpPr/>
            <p:nvPr/>
          </p:nvSpPr>
          <p:spPr>
            <a:xfrm>
              <a:off x="1600200" y="-76200"/>
              <a:ext cx="57912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600200" y="0"/>
              <a:ext cx="5715000" cy="1077218"/>
            </a:xfrm>
            <a:prstGeom prst="rect">
              <a:avLst/>
            </a:prstGeom>
            <a:noFill/>
          </p:spPr>
          <p:txBody>
            <a:bodyPr wrap="square" rtlCol="0">
              <a:spAutoFit/>
            </a:bodyPr>
            <a:lstStyle/>
            <a:p>
              <a:pPr algn="ctr"/>
              <a:r>
                <a:rPr lang="en-US" sz="3200" dirty="0" smtClean="0">
                  <a:solidFill>
                    <a:schemeClr val="tx2">
                      <a:lumMod val="60000"/>
                      <a:lumOff val="40000"/>
                    </a:schemeClr>
                  </a:solidFill>
                </a:rPr>
                <a:t>What does this tell us about how these two students are doing?</a:t>
              </a:r>
              <a:endParaRPr lang="en-US" sz="3200" dirty="0">
                <a:solidFill>
                  <a:schemeClr val="tx2">
                    <a:lumMod val="60000"/>
                    <a:lumOff val="40000"/>
                  </a:schemeClr>
                </a:solidFill>
              </a:endParaRPr>
            </a:p>
          </p:txBody>
        </p:sp>
      </p:grpSp>
      <p:sp>
        <p:nvSpPr>
          <p:cNvPr id="4" name="TextBox 3"/>
          <p:cNvSpPr txBox="1"/>
          <p:nvPr/>
        </p:nvSpPr>
        <p:spPr>
          <a:xfrm>
            <a:off x="76200" y="6477000"/>
            <a:ext cx="1828800" cy="307777"/>
          </a:xfrm>
          <a:prstGeom prst="rect">
            <a:avLst/>
          </a:prstGeom>
          <a:noFill/>
        </p:spPr>
        <p:txBody>
          <a:bodyPr wrap="square" rtlCol="0">
            <a:spAutoFit/>
          </a:bodyPr>
          <a:lstStyle/>
          <a:p>
            <a:r>
              <a:rPr lang="en-US" sz="1400" dirty="0" smtClean="0">
                <a:solidFill>
                  <a:schemeClr val="bg1"/>
                </a:solidFill>
              </a:rPr>
              <a:t>Source: NWEA</a:t>
            </a:r>
            <a:endParaRPr lang="en-US" sz="1400" dirty="0">
              <a:solidFill>
                <a:schemeClr val="bg1"/>
              </a:solidFill>
            </a:endParaRPr>
          </a:p>
        </p:txBody>
      </p:sp>
    </p:spTree>
    <p:extLst>
      <p:ext uri="{BB962C8B-B14F-4D97-AF65-F5344CB8AC3E}">
        <p14:creationId xmlns:p14="http://schemas.microsoft.com/office/powerpoint/2010/main" val="1481917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link</a:t>
            </a:r>
            <a:endParaRPr lang="en-US" dirty="0"/>
          </a:p>
        </p:txBody>
      </p:sp>
      <p:sp>
        <p:nvSpPr>
          <p:cNvPr id="3" name="Content Placeholder 2"/>
          <p:cNvSpPr>
            <a:spLocks noGrp="1"/>
          </p:cNvSpPr>
          <p:nvPr>
            <p:ph idx="1"/>
          </p:nvPr>
        </p:nvSpPr>
        <p:spPr>
          <a:xfrm>
            <a:off x="457200" y="1624012"/>
            <a:ext cx="8229600" cy="4525963"/>
          </a:xfrm>
        </p:spPr>
        <p:txBody>
          <a:bodyPr/>
          <a:lstStyle/>
          <a:p>
            <a:r>
              <a:rPr lang="en-US" dirty="0">
                <a:hlinkClick r:id="rId3"/>
              </a:rPr>
              <a:t>https://</a:t>
            </a:r>
            <a:r>
              <a:rPr lang="en-US" dirty="0" smtClean="0">
                <a:hlinkClick r:id="rId3"/>
              </a:rPr>
              <a:t>www.youtube.com/watch?v=LGYa6ZacUTM</a:t>
            </a:r>
            <a:r>
              <a:rPr lang="en-US" dirty="0" smtClean="0"/>
              <a:t>   Carol Tomlinson</a:t>
            </a:r>
          </a:p>
          <a:p>
            <a:endParaRPr lang="en-US" dirty="0"/>
          </a:p>
          <a:p>
            <a:endParaRPr lang="en-US" dirty="0"/>
          </a:p>
        </p:txBody>
      </p:sp>
      <p:sp>
        <p:nvSpPr>
          <p:cNvPr id="4" name="Slide Number Placeholder 3"/>
          <p:cNvSpPr>
            <a:spLocks noGrp="1"/>
          </p:cNvSpPr>
          <p:nvPr>
            <p:ph type="sldNum" sz="quarter" idx="12"/>
          </p:nvPr>
        </p:nvSpPr>
        <p:spPr/>
        <p:txBody>
          <a:bodyPr/>
          <a:lstStyle/>
          <a:p>
            <a:fld id="{B8D6C706-4B64-4106-AC68-9DB98E3A2E5F}" type="slidenum">
              <a:rPr lang="en-US" smtClean="0"/>
              <a:pPr/>
              <a:t>30</a:t>
            </a:fld>
            <a:endParaRPr lang="en-US" dirty="0"/>
          </a:p>
        </p:txBody>
      </p:sp>
      <p:pic>
        <p:nvPicPr>
          <p:cNvPr id="7" name="Picture 6"/>
          <p:cNvPicPr>
            <a:picLocks noChangeAspect="1"/>
          </p:cNvPicPr>
          <p:nvPr/>
        </p:nvPicPr>
        <p:blipFill rotWithShape="1">
          <a:blip r:embed="rId4"/>
          <a:srcRect l="50500" t="17763" r="9500" b="33348"/>
          <a:stretch/>
        </p:blipFill>
        <p:spPr>
          <a:xfrm>
            <a:off x="1752600" y="2667000"/>
            <a:ext cx="6096000" cy="4191000"/>
          </a:xfrm>
          <a:prstGeom prst="rect">
            <a:avLst/>
          </a:prstGeom>
        </p:spPr>
      </p:pic>
      <p:sp>
        <p:nvSpPr>
          <p:cNvPr id="5" name="Date Placeholder 4"/>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3216216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914400"/>
            <a:ext cx="7772400" cy="1470025"/>
          </a:xfrm>
        </p:spPr>
        <p:txBody>
          <a:bodyPr/>
          <a:lstStyle/>
          <a:p>
            <a:r>
              <a:rPr lang="en-US" dirty="0" smtClean="0"/>
              <a:t>Student Level Reports</a:t>
            </a:r>
            <a:endParaRPr lang="en-US" dirty="0"/>
          </a:p>
        </p:txBody>
      </p:sp>
      <p:sp>
        <p:nvSpPr>
          <p:cNvPr id="5" name="Subtitle 4"/>
          <p:cNvSpPr>
            <a:spLocks noGrp="1"/>
          </p:cNvSpPr>
          <p:nvPr>
            <p:ph type="subTitle" idx="1"/>
          </p:nvPr>
        </p:nvSpPr>
        <p:spPr>
          <a:xfrm>
            <a:off x="1295400" y="2617787"/>
            <a:ext cx="6400800" cy="1752600"/>
          </a:xfrm>
        </p:spPr>
        <p:txBody>
          <a:bodyPr/>
          <a:lstStyle/>
          <a:p>
            <a:r>
              <a:rPr lang="en-US" dirty="0" smtClean="0"/>
              <a:t>Student Progress Report </a:t>
            </a:r>
          </a:p>
          <a:p>
            <a:r>
              <a:rPr lang="en-US" dirty="0" smtClean="0"/>
              <a:t>and </a:t>
            </a:r>
          </a:p>
          <a:p>
            <a:r>
              <a:rPr lang="en-US" dirty="0" smtClean="0"/>
              <a:t>Student Goal Setting Worksheets</a:t>
            </a:r>
            <a:endParaRPr lang="en-US" dirty="0"/>
          </a:p>
        </p:txBody>
      </p:sp>
      <p:sp>
        <p:nvSpPr>
          <p:cNvPr id="7" name="Slide Number Placeholder 6"/>
          <p:cNvSpPr>
            <a:spLocks noGrp="1"/>
          </p:cNvSpPr>
          <p:nvPr>
            <p:ph type="sldNum" sz="quarter" idx="12"/>
          </p:nvPr>
        </p:nvSpPr>
        <p:spPr/>
        <p:txBody>
          <a:bodyPr/>
          <a:lstStyle/>
          <a:p>
            <a:fld id="{B8D6C706-4B64-4106-AC68-9DB98E3A2E5F}" type="slidenum">
              <a:rPr lang="en-US" smtClean="0"/>
              <a:pPr/>
              <a:t>31</a:t>
            </a:fld>
            <a:endParaRPr lang="en-US"/>
          </a:p>
        </p:txBody>
      </p:sp>
      <p:sp>
        <p:nvSpPr>
          <p:cNvPr id="2" name="Date Placeholder 1"/>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1766026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Video</a:t>
            </a:r>
            <a:endParaRPr lang="en-US" dirty="0"/>
          </a:p>
        </p:txBody>
      </p:sp>
      <p:sp>
        <p:nvSpPr>
          <p:cNvPr id="3" name="Content Placeholder 2"/>
          <p:cNvSpPr>
            <a:spLocks noGrp="1"/>
          </p:cNvSpPr>
          <p:nvPr>
            <p:ph idx="1"/>
          </p:nvPr>
        </p:nvSpPr>
        <p:spPr/>
        <p:txBody>
          <a:bodyPr>
            <a:normAutofit fontScale="85000" lnSpcReduction="20000"/>
          </a:bodyPr>
          <a:lstStyle/>
          <a:p>
            <a:r>
              <a:rPr lang="en-US" dirty="0"/>
              <a:t>Here is the link to the MAP Testing Video that I had six of my 8th grade ELA students make yesterday after school. The video is already posted on our YouTube channel under the news playlist, and the tutorial playlist. </a:t>
            </a:r>
          </a:p>
          <a:p>
            <a:pPr marL="0" indent="0">
              <a:buNone/>
            </a:pPr>
            <a:r>
              <a:rPr lang="en-US" dirty="0"/>
              <a:t> </a:t>
            </a:r>
          </a:p>
          <a:p>
            <a:r>
              <a:rPr lang="en-US" u="sng" dirty="0">
                <a:hlinkClick r:id="rId2"/>
              </a:rPr>
              <a:t>MAP TESTING STUDENT VIDEO </a:t>
            </a:r>
            <a:r>
              <a:rPr lang="en-US" u="sng" dirty="0" smtClean="0"/>
              <a:t> </a:t>
            </a:r>
            <a:endParaRPr lang="en-US" dirty="0"/>
          </a:p>
          <a:p>
            <a:pPr marL="0" indent="0">
              <a:buNone/>
            </a:pPr>
            <a:r>
              <a:rPr lang="en-US" dirty="0"/>
              <a:t> </a:t>
            </a:r>
            <a:r>
              <a:rPr lang="en-US" sz="1300" dirty="0"/>
              <a:t>https://www.youtube.com/watch?v=Ew9a9tX7kn8&amp;list=PLN3ZhyX39j8WdB3IsVinMwAXSogIILfNE&amp;index=1</a:t>
            </a:r>
          </a:p>
          <a:p>
            <a:r>
              <a:rPr lang="en-US" dirty="0"/>
              <a:t>Deborah Park</a:t>
            </a:r>
            <a:br>
              <a:rPr lang="en-US" dirty="0"/>
            </a:br>
            <a:r>
              <a:rPr lang="en-US" dirty="0"/>
              <a:t>Language Arts</a:t>
            </a:r>
            <a:br>
              <a:rPr lang="en-US" dirty="0"/>
            </a:br>
            <a:r>
              <a:rPr lang="en-US" dirty="0"/>
              <a:t>Mendez Fundamental Intermediate School </a:t>
            </a:r>
            <a:br>
              <a:rPr lang="en-US" dirty="0"/>
            </a:br>
            <a:r>
              <a:rPr lang="en-US" dirty="0"/>
              <a:t>Santa Ana Unified School District </a:t>
            </a:r>
          </a:p>
          <a:p>
            <a:pPr marL="0" indent="0">
              <a:buNone/>
            </a:pPr>
            <a:endParaRPr lang="en-US" dirty="0"/>
          </a:p>
        </p:txBody>
      </p:sp>
      <p:sp>
        <p:nvSpPr>
          <p:cNvPr id="4" name="Slide Number Placeholder 3"/>
          <p:cNvSpPr>
            <a:spLocks noGrp="1"/>
          </p:cNvSpPr>
          <p:nvPr>
            <p:ph type="sldNum" sz="quarter" idx="12"/>
          </p:nvPr>
        </p:nvSpPr>
        <p:spPr/>
        <p:txBody>
          <a:bodyPr/>
          <a:lstStyle/>
          <a:p>
            <a:fld id="{B8D6C706-4B64-4106-AC68-9DB98E3A2E5F}" type="slidenum">
              <a:rPr lang="en-US" smtClean="0"/>
              <a:pPr/>
              <a:t>32</a:t>
            </a:fld>
            <a:endParaRPr lang="en-US" dirty="0"/>
          </a:p>
        </p:txBody>
      </p:sp>
      <p:sp>
        <p:nvSpPr>
          <p:cNvPr id="5" name="Date Placeholder 4"/>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2248110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Progress Report</a:t>
            </a:r>
            <a:endParaRPr lang="en-US" dirty="0"/>
          </a:p>
        </p:txBody>
      </p:sp>
      <p:pic>
        <p:nvPicPr>
          <p:cNvPr id="6" name="Content Placeholder 5"/>
          <p:cNvPicPr>
            <a:picLocks noGrp="1" noChangeAspect="1"/>
          </p:cNvPicPr>
          <p:nvPr>
            <p:ph idx="1"/>
          </p:nvPr>
        </p:nvPicPr>
        <p:blipFill rotWithShape="1">
          <a:blip r:embed="rId2"/>
          <a:srcRect l="2248" t="23983" r="52409" b="21450"/>
          <a:stretch/>
        </p:blipFill>
        <p:spPr>
          <a:xfrm>
            <a:off x="615279" y="1219200"/>
            <a:ext cx="8071521" cy="5334000"/>
          </a:xfrm>
          <a:prstGeom prst="rect">
            <a:avLst/>
          </a:prstGeom>
        </p:spPr>
      </p:pic>
      <p:sp>
        <p:nvSpPr>
          <p:cNvPr id="4" name="Date Placeholder 3"/>
          <p:cNvSpPr>
            <a:spLocks noGrp="1"/>
          </p:cNvSpPr>
          <p:nvPr>
            <p:ph type="dt" sz="half" idx="10"/>
          </p:nvPr>
        </p:nvSpPr>
        <p:spPr/>
        <p:txBody>
          <a:bodyPr/>
          <a:lstStyle/>
          <a:p>
            <a:r>
              <a:rPr lang="en-US" smtClean="0"/>
              <a:t>02/03/2016</a:t>
            </a:r>
            <a:endParaRPr lang="en-US" dirty="0"/>
          </a:p>
        </p:txBody>
      </p:sp>
      <p:sp>
        <p:nvSpPr>
          <p:cNvPr id="5" name="Slide Number Placeholder 4"/>
          <p:cNvSpPr>
            <a:spLocks noGrp="1"/>
          </p:cNvSpPr>
          <p:nvPr>
            <p:ph type="sldNum" sz="quarter" idx="12"/>
          </p:nvPr>
        </p:nvSpPr>
        <p:spPr/>
        <p:txBody>
          <a:bodyPr/>
          <a:lstStyle/>
          <a:p>
            <a:fld id="{B8D6C706-4B64-4106-AC68-9DB98E3A2E5F}" type="slidenum">
              <a:rPr lang="en-US" smtClean="0"/>
              <a:pPr/>
              <a:t>33</a:t>
            </a:fld>
            <a:endParaRPr lang="en-US" dirty="0"/>
          </a:p>
        </p:txBody>
      </p:sp>
    </p:spTree>
    <p:extLst>
      <p:ext uri="{BB962C8B-B14F-4D97-AF65-F5344CB8AC3E}">
        <p14:creationId xmlns:p14="http://schemas.microsoft.com/office/powerpoint/2010/main" val="1019712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Goal Setting Worksheets</a:t>
            </a:r>
            <a:endParaRPr lang="en-US" dirty="0"/>
          </a:p>
        </p:txBody>
      </p:sp>
      <p:sp>
        <p:nvSpPr>
          <p:cNvPr id="4" name="Date Placeholder 3"/>
          <p:cNvSpPr>
            <a:spLocks noGrp="1"/>
          </p:cNvSpPr>
          <p:nvPr>
            <p:ph type="dt" sz="half" idx="10"/>
          </p:nvPr>
        </p:nvSpPr>
        <p:spPr/>
        <p:txBody>
          <a:bodyPr/>
          <a:lstStyle/>
          <a:p>
            <a:r>
              <a:rPr lang="en-US" smtClean="0"/>
              <a:t>02/03/2016</a:t>
            </a:r>
            <a:endParaRPr lang="en-US" dirty="0"/>
          </a:p>
        </p:txBody>
      </p:sp>
      <p:sp>
        <p:nvSpPr>
          <p:cNvPr id="5" name="Slide Number Placeholder 4"/>
          <p:cNvSpPr>
            <a:spLocks noGrp="1"/>
          </p:cNvSpPr>
          <p:nvPr>
            <p:ph type="sldNum" sz="quarter" idx="12"/>
          </p:nvPr>
        </p:nvSpPr>
        <p:spPr/>
        <p:txBody>
          <a:bodyPr/>
          <a:lstStyle/>
          <a:p>
            <a:fld id="{B8D6C706-4B64-4106-AC68-9DB98E3A2E5F}" type="slidenum">
              <a:rPr lang="en-US" smtClean="0"/>
              <a:pPr/>
              <a:t>34</a:t>
            </a:fld>
            <a:endParaRPr lang="en-US" dirty="0"/>
          </a:p>
        </p:txBody>
      </p:sp>
      <p:pic>
        <p:nvPicPr>
          <p:cNvPr id="3" name="Picture 2"/>
          <p:cNvPicPr>
            <a:picLocks noChangeAspect="1"/>
          </p:cNvPicPr>
          <p:nvPr/>
        </p:nvPicPr>
        <p:blipFill rotWithShape="1">
          <a:blip r:embed="rId2"/>
          <a:srcRect l="2000" t="24889" r="55500" b="21778"/>
          <a:stretch/>
        </p:blipFill>
        <p:spPr>
          <a:xfrm>
            <a:off x="685800" y="1417638"/>
            <a:ext cx="8001000" cy="4754562"/>
          </a:xfrm>
          <a:prstGeom prst="rect">
            <a:avLst/>
          </a:prstGeom>
        </p:spPr>
      </p:pic>
    </p:spTree>
    <p:extLst>
      <p:ext uri="{BB962C8B-B14F-4D97-AF65-F5344CB8AC3E}">
        <p14:creationId xmlns:p14="http://schemas.microsoft.com/office/powerpoint/2010/main" val="12078203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 for individualizing instruction</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Learn Zillion – Lesson Library</a:t>
            </a:r>
          </a:p>
          <a:p>
            <a:r>
              <a:rPr lang="en-US" sz="2400" dirty="0" smtClean="0"/>
              <a:t>Khan Academy  - Math Videos</a:t>
            </a:r>
          </a:p>
          <a:p>
            <a:r>
              <a:rPr lang="en-US" sz="2400" dirty="0" smtClean="0"/>
              <a:t>RITtoResource.org – </a:t>
            </a:r>
          </a:p>
          <a:p>
            <a:endParaRPr lang="en-US" sz="2400" dirty="0" smtClean="0"/>
          </a:p>
          <a:p>
            <a:endParaRPr lang="en-US" sz="2400" dirty="0" smtClean="0"/>
          </a:p>
          <a:p>
            <a:endParaRPr lang="en-US" sz="2400" dirty="0" smtClean="0"/>
          </a:p>
          <a:p>
            <a:endParaRPr lang="en-US" sz="2400" dirty="0" smtClean="0"/>
          </a:p>
          <a:p>
            <a:r>
              <a:rPr lang="en-US" sz="2400" dirty="0" smtClean="0"/>
              <a:t>Teach Your Monster To Read</a:t>
            </a:r>
          </a:p>
          <a:p>
            <a:r>
              <a:rPr lang="en-US" sz="2400" dirty="0" smtClean="0"/>
              <a:t>FCRR.org (Florida Center for Reading Research)</a:t>
            </a:r>
          </a:p>
          <a:p>
            <a:r>
              <a:rPr lang="en-US" sz="2400" dirty="0" smtClean="0"/>
              <a:t>NWEA Interactive MAP games</a:t>
            </a:r>
          </a:p>
          <a:p>
            <a:r>
              <a:rPr lang="en-US" sz="2400" dirty="0" smtClean="0"/>
              <a:t>IXL</a:t>
            </a:r>
          </a:p>
          <a:p>
            <a:endParaRPr lang="en-US" sz="2400" dirty="0"/>
          </a:p>
        </p:txBody>
      </p:sp>
      <p:sp>
        <p:nvSpPr>
          <p:cNvPr id="4" name="Slide Number Placeholder 3"/>
          <p:cNvSpPr>
            <a:spLocks noGrp="1"/>
          </p:cNvSpPr>
          <p:nvPr>
            <p:ph type="sldNum" sz="quarter" idx="12"/>
          </p:nvPr>
        </p:nvSpPr>
        <p:spPr/>
        <p:txBody>
          <a:bodyPr/>
          <a:lstStyle/>
          <a:p>
            <a:fld id="{B8D6C706-4B64-4106-AC68-9DB98E3A2E5F}" type="slidenum">
              <a:rPr lang="en-US" smtClean="0"/>
              <a:pPr/>
              <a:t>35</a:t>
            </a:fld>
            <a:endParaRPr lang="en-US" dirty="0"/>
          </a:p>
        </p:txBody>
      </p:sp>
      <p:pic>
        <p:nvPicPr>
          <p:cNvPr id="5" name="Picture 4"/>
          <p:cNvPicPr>
            <a:picLocks noChangeAspect="1"/>
          </p:cNvPicPr>
          <p:nvPr/>
        </p:nvPicPr>
        <p:blipFill rotWithShape="1">
          <a:blip r:embed="rId3"/>
          <a:srcRect l="1500" t="13333" r="52501" b="53370"/>
          <a:stretch/>
        </p:blipFill>
        <p:spPr>
          <a:xfrm>
            <a:off x="820453" y="2949388"/>
            <a:ext cx="3648269" cy="1485447"/>
          </a:xfrm>
          <a:prstGeom prst="rect">
            <a:avLst/>
          </a:prstGeom>
        </p:spPr>
      </p:pic>
      <p:pic>
        <p:nvPicPr>
          <p:cNvPr id="6" name="Picture 5"/>
          <p:cNvPicPr>
            <a:picLocks noChangeAspect="1"/>
          </p:cNvPicPr>
          <p:nvPr/>
        </p:nvPicPr>
        <p:blipFill rotWithShape="1">
          <a:blip r:embed="rId4"/>
          <a:srcRect l="21459" t="13334" r="28040" b="15869"/>
          <a:stretch/>
        </p:blipFill>
        <p:spPr>
          <a:xfrm>
            <a:off x="5488061" y="2057400"/>
            <a:ext cx="3216668" cy="2536577"/>
          </a:xfrm>
          <a:prstGeom prst="rect">
            <a:avLst/>
          </a:prstGeom>
        </p:spPr>
      </p:pic>
      <p:sp>
        <p:nvSpPr>
          <p:cNvPr id="7" name="Date Placeholder 6"/>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2282270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7158038" cy="900113"/>
          </a:xfrm>
        </p:spPr>
        <p:txBody>
          <a:bodyPr/>
          <a:lstStyle/>
          <a:p>
            <a:pPr algn="ctr" eaLnBrk="1" fontAlgn="auto" hangingPunct="1">
              <a:spcAft>
                <a:spcPts val="0"/>
              </a:spcAft>
              <a:defRPr/>
            </a:pPr>
            <a:r>
              <a:rPr lang="en-US" b="1" dirty="0" smtClean="0">
                <a:solidFill>
                  <a:schemeClr val="tx2">
                    <a:satMod val="130000"/>
                  </a:schemeClr>
                </a:solidFill>
              </a:rPr>
              <a:t>Contact Information</a:t>
            </a:r>
          </a:p>
        </p:txBody>
      </p:sp>
      <p:sp>
        <p:nvSpPr>
          <p:cNvPr id="34819" name="Rectangle 3"/>
          <p:cNvSpPr>
            <a:spLocks noGrp="1" noChangeArrowheads="1"/>
          </p:cNvSpPr>
          <p:nvPr>
            <p:ph idx="1"/>
          </p:nvPr>
        </p:nvSpPr>
        <p:spPr>
          <a:xfrm>
            <a:off x="1066800" y="1295400"/>
            <a:ext cx="7499350" cy="4800600"/>
          </a:xfrm>
        </p:spPr>
        <p:txBody>
          <a:bodyPr/>
          <a:lstStyle/>
          <a:p>
            <a:pPr algn="ctr">
              <a:buNone/>
            </a:pPr>
            <a:r>
              <a:rPr lang="en-US" sz="2800" dirty="0"/>
              <a:t>Research and Evaluation</a:t>
            </a:r>
          </a:p>
          <a:p>
            <a:pPr algn="ctr" eaLnBrk="1" hangingPunct="1">
              <a:buFont typeface="Wingdings" pitchFamily="2" charset="2"/>
              <a:buNone/>
            </a:pPr>
            <a:r>
              <a:rPr lang="en-US" sz="2800" dirty="0" smtClean="0"/>
              <a:t>Santa Ana Unified School District</a:t>
            </a:r>
          </a:p>
          <a:p>
            <a:pPr algn="ctr" eaLnBrk="1" hangingPunct="1">
              <a:buFont typeface="Wingdings" pitchFamily="2" charset="2"/>
              <a:buNone/>
            </a:pPr>
            <a:r>
              <a:rPr lang="en-US" sz="2800" dirty="0" smtClean="0"/>
              <a:t>(714) 558-5850</a:t>
            </a:r>
          </a:p>
          <a:p>
            <a:pPr algn="ctr" eaLnBrk="1" hangingPunct="1">
              <a:buFont typeface="Wingdings" pitchFamily="2" charset="2"/>
              <a:buNone/>
            </a:pPr>
            <a:endParaRPr lang="en-US" sz="2400" dirty="0" smtClean="0"/>
          </a:p>
          <a:p>
            <a:pPr algn="ctr">
              <a:buNone/>
            </a:pPr>
            <a:r>
              <a:rPr lang="en-US" sz="2400" dirty="0"/>
              <a:t>Tran Keys, </a:t>
            </a:r>
            <a:r>
              <a:rPr lang="en-US" sz="2400" dirty="0" smtClean="0"/>
              <a:t>Ph.D., Executive Director</a:t>
            </a:r>
            <a:endParaRPr lang="en-US" sz="2400" dirty="0"/>
          </a:p>
          <a:p>
            <a:pPr algn="ctr" eaLnBrk="1" hangingPunct="1">
              <a:buFont typeface="Wingdings" pitchFamily="2" charset="2"/>
              <a:buNone/>
            </a:pPr>
            <a:r>
              <a:rPr lang="en-US" sz="2400" dirty="0" smtClean="0"/>
              <a:t>Emily Wolk, Ph.D., Assistant Director</a:t>
            </a:r>
          </a:p>
          <a:p>
            <a:pPr algn="ctr" eaLnBrk="1" hangingPunct="1">
              <a:buFont typeface="Wingdings" pitchFamily="2" charset="2"/>
              <a:buNone/>
            </a:pPr>
            <a:endParaRPr lang="en-US" sz="1800" dirty="0" smtClean="0"/>
          </a:p>
          <a:p>
            <a:pPr algn="ctr" eaLnBrk="1" hangingPunct="1">
              <a:buFont typeface="Wingdings" pitchFamily="2" charset="2"/>
              <a:buNone/>
            </a:pPr>
            <a:endParaRPr lang="en-US" sz="2000" dirty="0" smtClean="0"/>
          </a:p>
          <a:p>
            <a:pPr algn="ctr" eaLnBrk="1" hangingPunct="1">
              <a:buFont typeface="Wingdings" pitchFamily="2" charset="2"/>
              <a:buNone/>
            </a:pPr>
            <a:endParaRPr lang="en-US" dirty="0" smtClean="0"/>
          </a:p>
        </p:txBody>
      </p:sp>
      <p:pic>
        <p:nvPicPr>
          <p:cNvPr id="8195" name="Picture 3"/>
          <p:cNvPicPr>
            <a:picLocks noChangeAspect="1" noChangeArrowheads="1"/>
          </p:cNvPicPr>
          <p:nvPr/>
        </p:nvPicPr>
        <p:blipFill>
          <a:blip r:embed="rId3" cstate="print"/>
          <a:srcRect l="30833" t="44444" r="41250" b="27407"/>
          <a:stretch>
            <a:fillRect/>
          </a:stretch>
        </p:blipFill>
        <p:spPr bwMode="auto">
          <a:xfrm>
            <a:off x="3199827" y="4648200"/>
            <a:ext cx="3358816" cy="1905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8D6C706-4B64-4106-AC68-9DB98E3A2E5F}" type="slidenum">
              <a:rPr lang="en-US" smtClean="0"/>
              <a:pPr/>
              <a:t>36</a:t>
            </a:fld>
            <a:endParaRPr lang="en-US" dirty="0"/>
          </a:p>
        </p:txBody>
      </p:sp>
      <p:sp>
        <p:nvSpPr>
          <p:cNvPr id="2" name="Date Placeholder 1"/>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2727710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ttle-feet.png"/>
          <p:cNvPicPr>
            <a:picLocks noChangeAspect="1"/>
          </p:cNvPicPr>
          <p:nvPr/>
        </p:nvPicPr>
        <p:blipFill rotWithShape="1">
          <a:blip r:embed="rId3" cstate="print">
            <a:extLst>
              <a:ext uri="{28A0092B-C50C-407E-A947-70E740481C1C}">
                <a14:useLocalDpi xmlns:a14="http://schemas.microsoft.com/office/drawing/2010/main" val="0"/>
              </a:ext>
            </a:extLst>
          </a:blip>
          <a:srcRect t="1169" b="5521"/>
          <a:stretch/>
        </p:blipFill>
        <p:spPr>
          <a:xfrm>
            <a:off x="0" y="0"/>
            <a:ext cx="9144000" cy="6399161"/>
          </a:xfrm>
          <a:prstGeom prst="rect">
            <a:avLst/>
          </a:prstGeom>
        </p:spPr>
      </p:pic>
      <p:sp>
        <p:nvSpPr>
          <p:cNvPr id="6" name="Rectangle 5"/>
          <p:cNvSpPr/>
          <p:nvPr/>
        </p:nvSpPr>
        <p:spPr>
          <a:xfrm>
            <a:off x="2362200" y="1219200"/>
            <a:ext cx="4572000" cy="1569660"/>
          </a:xfrm>
          <a:prstGeom prst="rect">
            <a:avLst/>
          </a:prstGeom>
        </p:spPr>
        <p:txBody>
          <a:bodyPr>
            <a:spAutoFit/>
          </a:bodyPr>
          <a:lstStyle/>
          <a:p>
            <a:pPr algn="ctr"/>
            <a:r>
              <a:rPr lang="en-US" sz="3200" dirty="0" smtClean="0"/>
              <a:t>A paradigm shift </a:t>
            </a:r>
            <a:br>
              <a:rPr lang="en-US" sz="3200" dirty="0" smtClean="0"/>
            </a:br>
            <a:r>
              <a:rPr lang="en-US" sz="3200" dirty="0" smtClean="0"/>
              <a:t>from a status to a growth model</a:t>
            </a:r>
            <a:endParaRPr lang="en-US" sz="3200" dirty="0"/>
          </a:p>
        </p:txBody>
      </p:sp>
      <p:grpSp>
        <p:nvGrpSpPr>
          <p:cNvPr id="4" name="Group 3"/>
          <p:cNvGrpSpPr/>
          <p:nvPr/>
        </p:nvGrpSpPr>
        <p:grpSpPr>
          <a:xfrm>
            <a:off x="1600200" y="0"/>
            <a:ext cx="5791200" cy="1143000"/>
            <a:chOff x="1600200" y="0"/>
            <a:chExt cx="5791200" cy="1143000"/>
          </a:xfrm>
        </p:grpSpPr>
        <p:sp>
          <p:nvSpPr>
            <p:cNvPr id="7" name="Rectangle 6"/>
            <p:cNvSpPr/>
            <p:nvPr/>
          </p:nvSpPr>
          <p:spPr>
            <a:xfrm>
              <a:off x="1600200" y="0"/>
              <a:ext cx="57912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600200" y="0"/>
              <a:ext cx="5715000" cy="1015663"/>
            </a:xfrm>
            <a:prstGeom prst="rect">
              <a:avLst/>
            </a:prstGeom>
            <a:noFill/>
          </p:spPr>
          <p:txBody>
            <a:bodyPr wrap="square" rtlCol="0">
              <a:spAutoFit/>
            </a:bodyPr>
            <a:lstStyle/>
            <a:p>
              <a:pPr algn="ctr"/>
              <a:r>
                <a:rPr lang="en-US" sz="2000" dirty="0" smtClean="0">
                  <a:solidFill>
                    <a:schemeClr val="tx2">
                      <a:lumMod val="60000"/>
                      <a:lumOff val="40000"/>
                    </a:schemeClr>
                  </a:solidFill>
                </a:rPr>
                <a:t>Now, what does this tell us about how these two students are doing? How does this additional information affect your thinking?</a:t>
              </a:r>
              <a:endParaRPr lang="en-US" sz="2000" dirty="0">
                <a:solidFill>
                  <a:schemeClr val="tx2">
                    <a:lumMod val="60000"/>
                    <a:lumOff val="40000"/>
                  </a:schemeClr>
                </a:solidFill>
              </a:endParaRPr>
            </a:p>
          </p:txBody>
        </p:sp>
      </p:grpSp>
      <p:sp>
        <p:nvSpPr>
          <p:cNvPr id="9" name="TextBox 8"/>
          <p:cNvSpPr txBox="1"/>
          <p:nvPr/>
        </p:nvSpPr>
        <p:spPr>
          <a:xfrm>
            <a:off x="76200" y="6477000"/>
            <a:ext cx="1828800" cy="307777"/>
          </a:xfrm>
          <a:prstGeom prst="rect">
            <a:avLst/>
          </a:prstGeom>
          <a:noFill/>
        </p:spPr>
        <p:txBody>
          <a:bodyPr wrap="square" rtlCol="0">
            <a:spAutoFit/>
          </a:bodyPr>
          <a:lstStyle/>
          <a:p>
            <a:r>
              <a:rPr lang="en-US" sz="1400" dirty="0" smtClean="0">
                <a:solidFill>
                  <a:schemeClr val="bg1"/>
                </a:solidFill>
              </a:rPr>
              <a:t>Source: NWEA</a:t>
            </a:r>
            <a:endParaRPr lang="en-US" sz="1400" dirty="0">
              <a:solidFill>
                <a:schemeClr val="bg1"/>
              </a:solidFill>
            </a:endParaRPr>
          </a:p>
        </p:txBody>
      </p:sp>
    </p:spTree>
    <p:extLst>
      <p:ext uri="{BB962C8B-B14F-4D97-AF65-F5344CB8AC3E}">
        <p14:creationId xmlns:p14="http://schemas.microsoft.com/office/powerpoint/2010/main" val="305082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dirty="0" smtClean="0"/>
              <a:t>Today, we will. . . </a:t>
            </a:r>
            <a:endParaRPr lang="en-US" dirty="0"/>
          </a:p>
        </p:txBody>
      </p:sp>
      <p:sp>
        <p:nvSpPr>
          <p:cNvPr id="3" name="Content Placeholder 2"/>
          <p:cNvSpPr>
            <a:spLocks noGrp="1"/>
          </p:cNvSpPr>
          <p:nvPr>
            <p:ph idx="1"/>
          </p:nvPr>
        </p:nvSpPr>
        <p:spPr/>
        <p:txBody>
          <a:bodyPr/>
          <a:lstStyle/>
          <a:p>
            <a:r>
              <a:rPr lang="en-US" dirty="0" smtClean="0"/>
              <a:t>Review MAP </a:t>
            </a:r>
            <a:r>
              <a:rPr lang="en-US" b="1" u="sng" dirty="0" smtClean="0">
                <a:solidFill>
                  <a:srgbClr val="C00000"/>
                </a:solidFill>
              </a:rPr>
              <a:t>key</a:t>
            </a:r>
            <a:r>
              <a:rPr lang="en-US" dirty="0" smtClean="0"/>
              <a:t> concepts and vocabulary</a:t>
            </a:r>
          </a:p>
          <a:p>
            <a:r>
              <a:rPr lang="en-US" dirty="0" smtClean="0"/>
              <a:t>Explore the Teacher/Class Report and the Class Breakdown Report</a:t>
            </a:r>
          </a:p>
          <a:p>
            <a:r>
              <a:rPr lang="en-US" dirty="0" smtClean="0"/>
              <a:t>Discuss a way to use the Learning Continuum to optimize learning</a:t>
            </a:r>
          </a:p>
          <a:p>
            <a:r>
              <a:rPr lang="en-US" dirty="0" smtClean="0"/>
              <a:t>Take a look at Goal Setting</a:t>
            </a:r>
          </a:p>
          <a:p>
            <a:r>
              <a:rPr lang="en-US" dirty="0" smtClean="0"/>
              <a:t>Share resources that can be used to differentiate instruction</a:t>
            </a:r>
          </a:p>
          <a:p>
            <a:pPr marL="0" indent="0">
              <a:buNone/>
            </a:pPr>
            <a:endParaRPr lang="en-US" dirty="0" smtClean="0"/>
          </a:p>
        </p:txBody>
      </p:sp>
      <p:pic>
        <p:nvPicPr>
          <p:cNvPr id="3074" name="Picture 2"/>
          <p:cNvPicPr>
            <a:picLocks noChangeAspect="1" noChangeArrowheads="1"/>
          </p:cNvPicPr>
          <p:nvPr/>
        </p:nvPicPr>
        <p:blipFill>
          <a:blip r:embed="rId3" cstate="print"/>
          <a:srcRect l="55417" t="42222" r="29166" b="31111"/>
          <a:stretch>
            <a:fillRect/>
          </a:stretch>
        </p:blipFill>
        <p:spPr bwMode="auto">
          <a:xfrm>
            <a:off x="1371600" y="228600"/>
            <a:ext cx="1143000" cy="111210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55417" t="42222" r="29166" b="31111"/>
          <a:stretch>
            <a:fillRect/>
          </a:stretch>
        </p:blipFill>
        <p:spPr bwMode="auto">
          <a:xfrm>
            <a:off x="6477000" y="228600"/>
            <a:ext cx="1143000" cy="111210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8D6C706-4B64-4106-AC68-9DB98E3A2E5F}" type="slidenum">
              <a:rPr lang="en-US" smtClean="0"/>
              <a:pPr/>
              <a:t>5</a:t>
            </a:fld>
            <a:endParaRPr lang="en-US" dirty="0"/>
          </a:p>
        </p:txBody>
      </p:sp>
      <p:sp>
        <p:nvSpPr>
          <p:cNvPr id="4" name="Date Placeholder 3"/>
          <p:cNvSpPr>
            <a:spLocks noGrp="1"/>
          </p:cNvSpPr>
          <p:nvPr>
            <p:ph type="dt" sz="half" idx="10"/>
          </p:nvPr>
        </p:nvSpPr>
        <p:spPr/>
        <p:txBody>
          <a:bodyPr/>
          <a:lstStyle/>
          <a:p>
            <a:r>
              <a:rPr lang="en-US" smtClean="0"/>
              <a:t>02/03/2016</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8200" y="838200"/>
            <a:ext cx="7772400" cy="1470025"/>
          </a:xfrm>
        </p:spPr>
        <p:txBody>
          <a:bodyPr/>
          <a:lstStyle/>
          <a:p>
            <a:r>
              <a:rPr lang="en-US" dirty="0" smtClean="0"/>
              <a:t>MAP</a:t>
            </a:r>
            <a:br>
              <a:rPr lang="en-US" dirty="0" smtClean="0"/>
            </a:br>
            <a:r>
              <a:rPr lang="en-US" dirty="0" smtClean="0"/>
              <a:t>Key concepts and vocabulary . . . </a:t>
            </a:r>
            <a:endParaRPr lang="en-US" dirty="0"/>
          </a:p>
        </p:txBody>
      </p:sp>
      <p:pic>
        <p:nvPicPr>
          <p:cNvPr id="6" name="Picture 5"/>
          <p:cNvPicPr>
            <a:picLocks noChangeAspect="1" noChangeArrowheads="1"/>
          </p:cNvPicPr>
          <p:nvPr/>
        </p:nvPicPr>
        <p:blipFill>
          <a:blip r:embed="rId3" cstate="print"/>
          <a:srcRect l="25000" t="48889" r="60000" b="31111"/>
          <a:stretch>
            <a:fillRect/>
          </a:stretch>
        </p:blipFill>
        <p:spPr bwMode="auto">
          <a:xfrm>
            <a:off x="3048000" y="3581400"/>
            <a:ext cx="3124200" cy="23431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8D6C706-4B64-4106-AC68-9DB98E3A2E5F}" type="slidenum">
              <a:rPr lang="en-US" smtClean="0"/>
              <a:pPr/>
              <a:t>6</a:t>
            </a:fld>
            <a:endParaRPr lang="en-US" dirty="0"/>
          </a:p>
        </p:txBody>
      </p:sp>
      <p:sp>
        <p:nvSpPr>
          <p:cNvPr id="2" name="Date Placeholder 1"/>
          <p:cNvSpPr>
            <a:spLocks noGrp="1"/>
          </p:cNvSpPr>
          <p:nvPr>
            <p:ph type="dt" sz="half" idx="10"/>
          </p:nvPr>
        </p:nvSpPr>
        <p:spPr/>
        <p:txBody>
          <a:bodyPr/>
          <a:lstStyle/>
          <a:p>
            <a:r>
              <a:rPr lang="en-US" smtClean="0"/>
              <a:t>02/03/2016</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What is MAP?</a:t>
            </a:r>
            <a:endParaRPr lang="en-US" dirty="0"/>
          </a:p>
        </p:txBody>
      </p:sp>
      <p:sp>
        <p:nvSpPr>
          <p:cNvPr id="3" name="Content Placeholder 2"/>
          <p:cNvSpPr>
            <a:spLocks noGrp="1"/>
          </p:cNvSpPr>
          <p:nvPr>
            <p:ph idx="1"/>
          </p:nvPr>
        </p:nvSpPr>
        <p:spPr>
          <a:xfrm>
            <a:off x="304800" y="1371600"/>
            <a:ext cx="8534400" cy="4800600"/>
          </a:xfrm>
        </p:spPr>
        <p:txBody>
          <a:bodyPr>
            <a:noAutofit/>
          </a:bodyPr>
          <a:lstStyle/>
          <a:p>
            <a:pPr marL="514350" indent="-514350">
              <a:buFont typeface="+mj-lt"/>
              <a:buAutoNum type="arabicPeriod"/>
            </a:pPr>
            <a:r>
              <a:rPr lang="en-US" sz="2700" dirty="0"/>
              <a:t>MAP </a:t>
            </a:r>
            <a:r>
              <a:rPr lang="en-US" sz="2700" dirty="0" smtClean="0"/>
              <a:t>– Measures </a:t>
            </a:r>
            <a:r>
              <a:rPr lang="en-US" sz="2700" dirty="0"/>
              <a:t>of Academic </a:t>
            </a:r>
            <a:r>
              <a:rPr lang="en-US" sz="2700" dirty="0" smtClean="0"/>
              <a:t>Progress</a:t>
            </a:r>
          </a:p>
          <a:p>
            <a:pPr marL="514350" indent="-514350">
              <a:buFont typeface="+mj-lt"/>
              <a:buAutoNum type="arabicPeriod"/>
            </a:pPr>
            <a:r>
              <a:rPr lang="en-US" sz="2700" dirty="0" smtClean="0"/>
              <a:t>Computerized and adaptive assessment that measures academic growth (in reading and math)</a:t>
            </a:r>
          </a:p>
          <a:p>
            <a:pPr marL="514350" indent="-514350">
              <a:buFont typeface="+mj-lt"/>
              <a:buAutoNum type="arabicPeriod"/>
            </a:pPr>
            <a:r>
              <a:rPr lang="en-US" sz="2700" dirty="0" smtClean="0"/>
              <a:t>Difficulty of the </a:t>
            </a:r>
            <a:r>
              <a:rPr lang="en-US" sz="2700" dirty="0"/>
              <a:t>assessment changes </a:t>
            </a:r>
            <a:r>
              <a:rPr lang="en-US" sz="2700" dirty="0" smtClean="0"/>
              <a:t>based on student performance as they progress through the assessment</a:t>
            </a:r>
          </a:p>
          <a:p>
            <a:pPr marL="514350" indent="-514350">
              <a:buFont typeface="+mj-lt"/>
              <a:buAutoNum type="arabicPeriod"/>
            </a:pPr>
            <a:r>
              <a:rPr lang="en-US" sz="2700" dirty="0" smtClean="0"/>
              <a:t>Students given as much time as needed to complete each </a:t>
            </a:r>
            <a:r>
              <a:rPr lang="en-US" sz="2700" dirty="0"/>
              <a:t>assessment (</a:t>
            </a:r>
            <a:r>
              <a:rPr lang="en-US" sz="2700" dirty="0" smtClean="0"/>
              <a:t>national average = 50 minutes)</a:t>
            </a:r>
          </a:p>
          <a:p>
            <a:pPr marL="514350" indent="-514350">
              <a:buFont typeface="+mj-lt"/>
              <a:buAutoNum type="arabicPeriod"/>
            </a:pPr>
            <a:r>
              <a:rPr lang="en-US" sz="2700" dirty="0" smtClean="0"/>
              <a:t>A </a:t>
            </a:r>
            <a:r>
              <a:rPr lang="en-US" sz="2700" dirty="0"/>
              <a:t>continuous assessment with content covering Kindergarten </a:t>
            </a:r>
            <a:r>
              <a:rPr lang="en-US" sz="2700" dirty="0" smtClean="0"/>
              <a:t>through High School</a:t>
            </a:r>
          </a:p>
          <a:p>
            <a:pPr marL="514350" indent="-514350">
              <a:buFont typeface="+mj-lt"/>
              <a:buAutoNum type="arabicPeriod"/>
            </a:pPr>
            <a:r>
              <a:rPr lang="en-US" sz="2700" dirty="0" smtClean="0"/>
              <a:t>RIT score – student answering Qs correctly - 50%</a:t>
            </a:r>
            <a:endParaRPr lang="en-US" sz="27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dirty="0"/>
          </a:p>
        </p:txBody>
      </p:sp>
      <p:sp>
        <p:nvSpPr>
          <p:cNvPr id="5" name="Date Placeholder 4"/>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597173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Adaptive Assessment</a:t>
            </a:r>
            <a:br>
              <a:rPr lang="en-US" dirty="0" smtClean="0"/>
            </a:br>
            <a:r>
              <a:rPr lang="en-US" sz="2700" dirty="0" smtClean="0"/>
              <a:t>Lower Achiever example</a:t>
            </a:r>
            <a:endParaRPr lang="en-US" sz="27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dirty="0"/>
          </a:p>
        </p:txBody>
      </p:sp>
      <p:sp>
        <p:nvSpPr>
          <p:cNvPr id="63" name="TextBox 62"/>
          <p:cNvSpPr txBox="1"/>
          <p:nvPr/>
        </p:nvSpPr>
        <p:spPr>
          <a:xfrm>
            <a:off x="5943600" y="76200"/>
            <a:ext cx="3048000" cy="1200329"/>
          </a:xfrm>
          <a:prstGeom prst="rect">
            <a:avLst/>
          </a:prstGeom>
          <a:noFill/>
        </p:spPr>
        <p:txBody>
          <a:bodyPr wrap="square" rtlCol="0">
            <a:spAutoFit/>
          </a:bodyPr>
          <a:lstStyle/>
          <a:p>
            <a:r>
              <a:rPr lang="en-US" dirty="0" smtClean="0">
                <a:latin typeface="Helvetica" pitchFamily="34" charset="0"/>
              </a:rPr>
              <a:t>Richest point of data…where are students getting questions correct 50% of the time?</a:t>
            </a:r>
          </a:p>
        </p:txBody>
      </p:sp>
      <p:graphicFrame>
        <p:nvGraphicFramePr>
          <p:cNvPr id="6" name="Chart 5"/>
          <p:cNvGraphicFramePr>
            <a:graphicFrameLocks/>
          </p:cNvGraphicFramePr>
          <p:nvPr>
            <p:extLst>
              <p:ext uri="{D42A27DB-BD31-4B8C-83A1-F6EECF244321}">
                <p14:modId xmlns:p14="http://schemas.microsoft.com/office/powerpoint/2010/main" val="4131924111"/>
              </p:ext>
            </p:extLst>
          </p:nvPr>
        </p:nvGraphicFramePr>
        <p:xfrm>
          <a:off x="762000" y="1308060"/>
          <a:ext cx="7658100" cy="48053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971800" y="2630269"/>
            <a:ext cx="5791200" cy="646331"/>
          </a:xfrm>
          <a:prstGeom prst="rect">
            <a:avLst/>
          </a:prstGeom>
          <a:solidFill>
            <a:schemeClr val="accent2">
              <a:lumMod val="40000"/>
              <a:lumOff val="60000"/>
            </a:schemeClr>
          </a:solidFill>
        </p:spPr>
        <p:txBody>
          <a:bodyPr wrap="square" rtlCol="0">
            <a:spAutoFit/>
          </a:bodyPr>
          <a:lstStyle/>
          <a:p>
            <a:r>
              <a:rPr lang="en-US" dirty="0"/>
              <a:t> </a:t>
            </a:r>
            <a:r>
              <a:rPr lang="en-US" dirty="0" smtClean="0"/>
              <a:t>   Correct answer = increases difficulty of next question</a:t>
            </a:r>
          </a:p>
          <a:p>
            <a:r>
              <a:rPr lang="en-US" dirty="0" smtClean="0"/>
              <a:t>    Incorrect answer = decreases difficulty of next question</a:t>
            </a:r>
          </a:p>
        </p:txBody>
      </p:sp>
      <p:grpSp>
        <p:nvGrpSpPr>
          <p:cNvPr id="10" name="Group 9"/>
          <p:cNvGrpSpPr/>
          <p:nvPr/>
        </p:nvGrpSpPr>
        <p:grpSpPr>
          <a:xfrm>
            <a:off x="3048000" y="2743200"/>
            <a:ext cx="152400" cy="152399"/>
            <a:chOff x="0" y="0"/>
            <a:chExt cx="685800" cy="676275"/>
          </a:xfrm>
        </p:grpSpPr>
        <p:sp>
          <p:nvSpPr>
            <p:cNvPr id="11" name="Oval 10"/>
            <p:cNvSpPr/>
            <p:nvPr/>
          </p:nvSpPr>
          <p:spPr>
            <a:xfrm>
              <a:off x="0" y="0"/>
              <a:ext cx="685800" cy="6762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2" name="L-Shape 11"/>
            <p:cNvSpPr/>
            <p:nvPr/>
          </p:nvSpPr>
          <p:spPr>
            <a:xfrm rot="18972083">
              <a:off x="114300" y="209550"/>
              <a:ext cx="457200" cy="238125"/>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grpSp>
      <p:grpSp>
        <p:nvGrpSpPr>
          <p:cNvPr id="13" name="Group 12"/>
          <p:cNvGrpSpPr/>
          <p:nvPr/>
        </p:nvGrpSpPr>
        <p:grpSpPr>
          <a:xfrm>
            <a:off x="3048000" y="3038476"/>
            <a:ext cx="152399" cy="161924"/>
            <a:chOff x="0" y="0"/>
            <a:chExt cx="542925" cy="523875"/>
          </a:xfrm>
          <a:solidFill>
            <a:schemeClr val="bg1">
              <a:lumMod val="50000"/>
            </a:schemeClr>
          </a:solidFill>
        </p:grpSpPr>
        <p:sp>
          <p:nvSpPr>
            <p:cNvPr id="14" name="Oval 13"/>
            <p:cNvSpPr/>
            <p:nvPr/>
          </p:nvSpPr>
          <p:spPr>
            <a:xfrm>
              <a:off x="0" y="0"/>
              <a:ext cx="542925" cy="5238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5" name="Multiply 14"/>
            <p:cNvSpPr/>
            <p:nvPr/>
          </p:nvSpPr>
          <p:spPr>
            <a:xfrm>
              <a:off x="28574" y="47623"/>
              <a:ext cx="485776" cy="457201"/>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grpSp>
      <p:sp>
        <p:nvSpPr>
          <p:cNvPr id="5" name="Date Placeholder 4"/>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249250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2000"/>
                                        <p:tgtEl>
                                          <p:spTgt spid="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3522533877"/>
              </p:ext>
            </p:extLst>
          </p:nvPr>
        </p:nvGraphicFramePr>
        <p:xfrm>
          <a:off x="609600" y="1143000"/>
          <a:ext cx="7848600" cy="5033963"/>
        </p:xfrm>
        <a:graphic>
          <a:graphicData uri="http://schemas.openxmlformats.org/drawingml/2006/chart">
            <c:chart xmlns:c="http://schemas.openxmlformats.org/drawingml/2006/chart" xmlns:r="http://schemas.openxmlformats.org/officeDocument/2006/relationships" r:id="rId3"/>
          </a:graphicData>
        </a:graphic>
      </p:graphicFrame>
      <p:sp>
        <p:nvSpPr>
          <p:cNvPr id="63" name="TextBox 62"/>
          <p:cNvSpPr txBox="1"/>
          <p:nvPr/>
        </p:nvSpPr>
        <p:spPr>
          <a:xfrm>
            <a:off x="5943600" y="76200"/>
            <a:ext cx="3048000" cy="1200329"/>
          </a:xfrm>
          <a:prstGeom prst="rect">
            <a:avLst/>
          </a:prstGeom>
          <a:noFill/>
        </p:spPr>
        <p:txBody>
          <a:bodyPr wrap="square" rtlCol="0">
            <a:spAutoFit/>
          </a:bodyPr>
          <a:lstStyle/>
          <a:p>
            <a:r>
              <a:rPr lang="en-US" dirty="0" smtClean="0">
                <a:latin typeface="Helvetica" pitchFamily="34" charset="0"/>
              </a:rPr>
              <a:t>Richest point of data…where are students getting questions correct 50% of the time?</a:t>
            </a:r>
          </a:p>
        </p:txBody>
      </p:sp>
      <p:sp>
        <p:nvSpPr>
          <p:cNvPr id="2" name="Title 1"/>
          <p:cNvSpPr>
            <a:spLocks noGrp="1"/>
          </p:cNvSpPr>
          <p:nvPr>
            <p:ph type="title"/>
          </p:nvPr>
        </p:nvSpPr>
        <p:spPr/>
        <p:txBody>
          <a:bodyPr>
            <a:normAutofit fontScale="90000"/>
          </a:bodyPr>
          <a:lstStyle/>
          <a:p>
            <a:pPr algn="l"/>
            <a:r>
              <a:rPr lang="en-US" dirty="0"/>
              <a:t>Adaptive Assessment </a:t>
            </a:r>
            <a:r>
              <a:rPr lang="en-US" dirty="0" smtClean="0"/>
              <a:t/>
            </a:r>
            <a:br>
              <a:rPr lang="en-US" dirty="0" smtClean="0"/>
            </a:br>
            <a:r>
              <a:rPr lang="en-US" sz="2700" dirty="0" smtClean="0"/>
              <a:t>Higher Achiever example</a:t>
            </a:r>
            <a:endParaRPr lang="en-US" sz="2700" dirty="0"/>
          </a:p>
        </p:txBody>
      </p:sp>
      <p:sp>
        <p:nvSpPr>
          <p:cNvPr id="9" name="TextBox 8"/>
          <p:cNvSpPr txBox="1"/>
          <p:nvPr/>
        </p:nvSpPr>
        <p:spPr>
          <a:xfrm>
            <a:off x="2971800" y="4154269"/>
            <a:ext cx="5791200" cy="646331"/>
          </a:xfrm>
          <a:prstGeom prst="rect">
            <a:avLst/>
          </a:prstGeom>
          <a:solidFill>
            <a:schemeClr val="accent2">
              <a:lumMod val="40000"/>
              <a:lumOff val="60000"/>
            </a:schemeClr>
          </a:solidFill>
        </p:spPr>
        <p:txBody>
          <a:bodyPr wrap="square" rtlCol="0">
            <a:spAutoFit/>
          </a:bodyPr>
          <a:lstStyle/>
          <a:p>
            <a:r>
              <a:rPr lang="en-US" dirty="0"/>
              <a:t> </a:t>
            </a:r>
            <a:r>
              <a:rPr lang="en-US" dirty="0" smtClean="0"/>
              <a:t>   Correct answer = increases difficulty of next question</a:t>
            </a:r>
          </a:p>
          <a:p>
            <a:r>
              <a:rPr lang="en-US" dirty="0" smtClean="0"/>
              <a:t>    Incorrect answer = decreases difficulty of next question</a:t>
            </a:r>
          </a:p>
        </p:txBody>
      </p:sp>
      <p:grpSp>
        <p:nvGrpSpPr>
          <p:cNvPr id="10" name="Group 9"/>
          <p:cNvGrpSpPr/>
          <p:nvPr/>
        </p:nvGrpSpPr>
        <p:grpSpPr>
          <a:xfrm>
            <a:off x="3048000" y="4267200"/>
            <a:ext cx="152400" cy="152399"/>
            <a:chOff x="0" y="0"/>
            <a:chExt cx="685800" cy="676275"/>
          </a:xfrm>
        </p:grpSpPr>
        <p:sp>
          <p:nvSpPr>
            <p:cNvPr id="11" name="Oval 10"/>
            <p:cNvSpPr/>
            <p:nvPr/>
          </p:nvSpPr>
          <p:spPr>
            <a:xfrm>
              <a:off x="0" y="0"/>
              <a:ext cx="685800" cy="6762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2" name="L-Shape 11"/>
            <p:cNvSpPr/>
            <p:nvPr/>
          </p:nvSpPr>
          <p:spPr>
            <a:xfrm rot="18972083">
              <a:off x="114300" y="209550"/>
              <a:ext cx="457200" cy="238125"/>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grpSp>
      <p:grpSp>
        <p:nvGrpSpPr>
          <p:cNvPr id="13" name="Group 12"/>
          <p:cNvGrpSpPr/>
          <p:nvPr/>
        </p:nvGrpSpPr>
        <p:grpSpPr>
          <a:xfrm>
            <a:off x="3048000" y="4562476"/>
            <a:ext cx="152399" cy="161924"/>
            <a:chOff x="0" y="0"/>
            <a:chExt cx="542925" cy="523875"/>
          </a:xfrm>
          <a:solidFill>
            <a:schemeClr val="bg1">
              <a:lumMod val="50000"/>
            </a:schemeClr>
          </a:solidFill>
        </p:grpSpPr>
        <p:sp>
          <p:nvSpPr>
            <p:cNvPr id="14" name="Oval 13"/>
            <p:cNvSpPr/>
            <p:nvPr/>
          </p:nvSpPr>
          <p:spPr>
            <a:xfrm>
              <a:off x="0" y="0"/>
              <a:ext cx="542925" cy="5238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5" name="Multiply 14"/>
            <p:cNvSpPr/>
            <p:nvPr/>
          </p:nvSpPr>
          <p:spPr>
            <a:xfrm>
              <a:off x="28574" y="47623"/>
              <a:ext cx="485776" cy="457201"/>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grpSp>
      <p:sp>
        <p:nvSpPr>
          <p:cNvPr id="3" name="Date Placeholder 2"/>
          <p:cNvSpPr>
            <a:spLocks noGrp="1"/>
          </p:cNvSpPr>
          <p:nvPr>
            <p:ph type="dt" sz="half" idx="10"/>
          </p:nvPr>
        </p:nvSpPr>
        <p:spPr/>
        <p:txBody>
          <a:bodyPr/>
          <a:lstStyle/>
          <a:p>
            <a:r>
              <a:rPr lang="en-US" smtClean="0"/>
              <a:t>02/03/2016</a:t>
            </a:r>
            <a:endParaRPr lang="en-US" dirty="0"/>
          </a:p>
        </p:txBody>
      </p:sp>
    </p:spTree>
    <p:extLst>
      <p:ext uri="{BB962C8B-B14F-4D97-AF65-F5344CB8AC3E}">
        <p14:creationId xmlns:p14="http://schemas.microsoft.com/office/powerpoint/2010/main" val="179779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2000"/>
                                        <p:tgtEl>
                                          <p:spTgt spid="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12092</TotalTime>
  <Words>5058</Words>
  <Application>Microsoft Office PowerPoint</Application>
  <PresentationFormat>On-screen Show (4:3)</PresentationFormat>
  <Paragraphs>522</Paragraphs>
  <Slides>36</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ＭＳ Ｐゴシック</vt:lpstr>
      <vt:lpstr>ＭＳ Ｐゴシック</vt:lpstr>
      <vt:lpstr>Arial</vt:lpstr>
      <vt:lpstr>Calibri</vt:lpstr>
      <vt:lpstr>Helvetica</vt:lpstr>
      <vt:lpstr>Wingdings</vt:lpstr>
      <vt:lpstr>Office Theme</vt:lpstr>
      <vt:lpstr>Measures of Academic Progress</vt:lpstr>
      <vt:lpstr> MAP Resources – One Stop Shop  Staff &gt; Educational Services &gt; Research &amp; Evaluation &gt; MAP - Measures of Academic Progress</vt:lpstr>
      <vt:lpstr>PowerPoint Presentation</vt:lpstr>
      <vt:lpstr>PowerPoint Presentation</vt:lpstr>
      <vt:lpstr>Today, we will. . . </vt:lpstr>
      <vt:lpstr>MAP Key concepts and vocabulary . . . </vt:lpstr>
      <vt:lpstr>What is MAP?</vt:lpstr>
      <vt:lpstr>Adaptive Assessment Lower Achiever example</vt:lpstr>
      <vt:lpstr>Adaptive Assessment  Higher Achiever example</vt:lpstr>
      <vt:lpstr>ZPD - zone of proximal development</vt:lpstr>
      <vt:lpstr>RIT (Rasch Unit) Scale</vt:lpstr>
      <vt:lpstr>Normative Data (Mathematics): Bringing Context to the Data  </vt:lpstr>
      <vt:lpstr>Normative Data (Reading): Bringing Context to the Data  </vt:lpstr>
      <vt:lpstr>NWEA 2015 MAP Norms</vt:lpstr>
      <vt:lpstr>NWEA MAP College and University Explorer</vt:lpstr>
      <vt:lpstr>Other key terms to help us understand our own Teacher/Class Reports . . . </vt:lpstr>
      <vt:lpstr>The Teacher/Class Report</vt:lpstr>
      <vt:lpstr>Scavenger Hunt</vt:lpstr>
      <vt:lpstr>Let’s check our answers . . .</vt:lpstr>
      <vt:lpstr>Step 2: Let’s Roll Up Our Sleeves Interpreting One Teacher’s Class Report</vt:lpstr>
      <vt:lpstr>PowerPoint Presentation</vt:lpstr>
      <vt:lpstr>The ASG:  Achievement Status and Growth Projection Report –  A Great Report for Growth</vt:lpstr>
      <vt:lpstr>Achievement Status and Growth Projection Report</vt:lpstr>
      <vt:lpstr>Achievement Status and Growth Report – Fall to Spring Let’s Take A Deeper Look</vt:lpstr>
      <vt:lpstr>Achievement Status and Growth Calculator</vt:lpstr>
      <vt:lpstr>How do I help my students increase their ability to read and do mathematics?</vt:lpstr>
      <vt:lpstr>The Class Breakdown by Goal Report – A Demo and Recommended To-Do</vt:lpstr>
      <vt:lpstr>The Learning Continuum – Connecting Data to Instruction</vt:lpstr>
      <vt:lpstr>Learning Continuum (Activity) Highlighting</vt:lpstr>
      <vt:lpstr>Video link</vt:lpstr>
      <vt:lpstr>Student Level Reports</vt:lpstr>
      <vt:lpstr>Student Video</vt:lpstr>
      <vt:lpstr>Student Progress Report</vt:lpstr>
      <vt:lpstr>Student Goal Setting Worksheets</vt:lpstr>
      <vt:lpstr>Resources for individualizing instruction</vt:lpstr>
      <vt:lpstr>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Measures of Academic Progress</dc:title>
  <dc:creator>Tran Keys</dc:creator>
  <cp:lastModifiedBy>Dr. Wolk, Emily</cp:lastModifiedBy>
  <cp:revision>391</cp:revision>
  <cp:lastPrinted>2016-02-02T23:39:02Z</cp:lastPrinted>
  <dcterms:created xsi:type="dcterms:W3CDTF">2014-10-09T22:49:22Z</dcterms:created>
  <dcterms:modified xsi:type="dcterms:W3CDTF">2016-02-08T20:09:38Z</dcterms:modified>
</cp:coreProperties>
</file>